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8" r:id="rId1"/>
  </p:sldMasterIdLst>
  <p:notesMasterIdLst>
    <p:notesMasterId r:id="rId69"/>
  </p:notesMasterIdLst>
  <p:handoutMasterIdLst>
    <p:handoutMasterId r:id="rId70"/>
  </p:handoutMasterIdLst>
  <p:sldIdLst>
    <p:sldId id="256" r:id="rId2"/>
    <p:sldId id="345" r:id="rId3"/>
    <p:sldId id="346" r:id="rId4"/>
    <p:sldId id="348" r:id="rId5"/>
    <p:sldId id="352" r:id="rId6"/>
    <p:sldId id="347" r:id="rId7"/>
    <p:sldId id="349" r:id="rId8"/>
    <p:sldId id="350" r:id="rId9"/>
    <p:sldId id="351" r:id="rId10"/>
    <p:sldId id="263" r:id="rId11"/>
    <p:sldId id="277" r:id="rId12"/>
    <p:sldId id="278" r:id="rId13"/>
    <p:sldId id="264" r:id="rId14"/>
    <p:sldId id="265" r:id="rId15"/>
    <p:sldId id="275" r:id="rId16"/>
    <p:sldId id="276" r:id="rId17"/>
    <p:sldId id="292" r:id="rId18"/>
    <p:sldId id="315" r:id="rId19"/>
    <p:sldId id="353" r:id="rId20"/>
    <p:sldId id="314" r:id="rId21"/>
    <p:sldId id="267" r:id="rId22"/>
    <p:sldId id="328" r:id="rId23"/>
    <p:sldId id="329" r:id="rId24"/>
    <p:sldId id="330" r:id="rId25"/>
    <p:sldId id="331" r:id="rId26"/>
    <p:sldId id="332" r:id="rId27"/>
    <p:sldId id="333" r:id="rId28"/>
    <p:sldId id="334" r:id="rId29"/>
    <p:sldId id="335" r:id="rId30"/>
    <p:sldId id="316" r:id="rId31"/>
    <p:sldId id="317" r:id="rId32"/>
    <p:sldId id="319" r:id="rId33"/>
    <p:sldId id="320" r:id="rId34"/>
    <p:sldId id="354" r:id="rId35"/>
    <p:sldId id="355" r:id="rId36"/>
    <p:sldId id="356" r:id="rId37"/>
    <p:sldId id="357" r:id="rId38"/>
    <p:sldId id="358" r:id="rId39"/>
    <p:sldId id="359" r:id="rId40"/>
    <p:sldId id="360" r:id="rId41"/>
    <p:sldId id="361" r:id="rId42"/>
    <p:sldId id="362" r:id="rId43"/>
    <p:sldId id="363" r:id="rId44"/>
    <p:sldId id="364" r:id="rId45"/>
    <p:sldId id="365" r:id="rId46"/>
    <p:sldId id="366" r:id="rId47"/>
    <p:sldId id="367" r:id="rId48"/>
    <p:sldId id="368" r:id="rId49"/>
    <p:sldId id="369" r:id="rId50"/>
    <p:sldId id="370" r:id="rId51"/>
    <p:sldId id="308" r:id="rId52"/>
    <p:sldId id="336" r:id="rId53"/>
    <p:sldId id="337" r:id="rId54"/>
    <p:sldId id="338" r:id="rId55"/>
    <p:sldId id="339" r:id="rId56"/>
    <p:sldId id="340" r:id="rId57"/>
    <p:sldId id="341" r:id="rId58"/>
    <p:sldId id="342" r:id="rId59"/>
    <p:sldId id="343" r:id="rId60"/>
    <p:sldId id="344" r:id="rId61"/>
    <p:sldId id="371" r:id="rId62"/>
    <p:sldId id="372" r:id="rId63"/>
    <p:sldId id="373" r:id="rId64"/>
    <p:sldId id="374" r:id="rId65"/>
    <p:sldId id="375" r:id="rId66"/>
    <p:sldId id="376" r:id="rId67"/>
    <p:sldId id="377" r:id="rId68"/>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varScale="1">
        <p:scale>
          <a:sx n="88" d="100"/>
          <a:sy n="88" d="100"/>
        </p:scale>
        <p:origin x="494" y="67"/>
      </p:cViewPr>
      <p:guideLst>
        <p:guide orient="horz" pos="2160"/>
        <p:guide pos="3840"/>
      </p:guideLst>
    </p:cSldViewPr>
  </p:slideViewPr>
  <p:notesTextViewPr>
    <p:cViewPr>
      <p:scale>
        <a:sx n="1" d="1"/>
        <a:sy n="1" d="1"/>
      </p:scale>
      <p:origin x="0" y="0"/>
    </p:cViewPr>
  </p:notesTextViewPr>
  <p:notesViewPr>
    <p:cSldViewPr snapToGrid="0">
      <p:cViewPr varScale="1">
        <p:scale>
          <a:sx n="42" d="100"/>
          <a:sy n="42" d="100"/>
        </p:scale>
        <p:origin x="2314" y="53"/>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1727"/>
          </a:xfrm>
          <a:prstGeom prst="rect">
            <a:avLst/>
          </a:prstGeom>
        </p:spPr>
        <p:txBody>
          <a:bodyPr vert="horz" lIns="96661" tIns="48331" rIns="96661" bIns="48331" rtlCol="0"/>
          <a:lstStyle>
            <a:lvl1pPr algn="r">
              <a:defRPr sz="1300"/>
            </a:lvl1pPr>
          </a:lstStyle>
          <a:p>
            <a:fld id="{EE2ED72B-C7ED-42A1-BAF1-FCD352A5B6AF}" type="datetimeFigureOut">
              <a:rPr lang="en-US" smtClean="0"/>
              <a:pPr/>
              <a:t>10/24/2023</a:t>
            </a:fld>
            <a:endParaRPr lang="en-US"/>
          </a:p>
        </p:txBody>
      </p:sp>
      <p:sp>
        <p:nvSpPr>
          <p:cNvPr id="4" name="Footer Placeholder 3"/>
          <p:cNvSpPr>
            <a:spLocks noGrp="1"/>
          </p:cNvSpPr>
          <p:nvPr>
            <p:ph type="ftr" sz="quarter" idx="2"/>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1726"/>
          </a:xfrm>
          <a:prstGeom prst="rect">
            <a:avLst/>
          </a:prstGeom>
        </p:spPr>
        <p:txBody>
          <a:bodyPr vert="horz" lIns="96661" tIns="48331" rIns="96661" bIns="48331" rtlCol="0" anchor="b"/>
          <a:lstStyle>
            <a:lvl1pPr algn="r">
              <a:defRPr sz="1300"/>
            </a:lvl1pPr>
          </a:lstStyle>
          <a:p>
            <a:fld id="{4E6C0177-4E82-4368-8067-16A6D7318621}" type="slidenum">
              <a:rPr lang="en-US" smtClean="0"/>
              <a:pPr/>
              <a:t>‹#›</a:t>
            </a:fld>
            <a:endParaRPr lang="en-US"/>
          </a:p>
        </p:txBody>
      </p:sp>
    </p:spTree>
    <p:extLst>
      <p:ext uri="{BB962C8B-B14F-4D97-AF65-F5344CB8AC3E}">
        <p14:creationId xmlns:p14="http://schemas.microsoft.com/office/powerpoint/2010/main" val="58957740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76BB62E3-0B8A-4BFF-98DE-1F2D8A3B2B7A}" type="datetimeFigureOut">
              <a:rPr lang="en-US" smtClean="0"/>
              <a:pPr/>
              <a:t>10/24/2023</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D4E9EAE5-2FE9-4458-A4CC-1EF371D8335E}" type="slidenum">
              <a:rPr lang="en-US" smtClean="0"/>
              <a:pPr/>
              <a:t>‹#›</a:t>
            </a:fld>
            <a:endParaRPr lang="en-US"/>
          </a:p>
        </p:txBody>
      </p:sp>
    </p:spTree>
    <p:extLst>
      <p:ext uri="{BB962C8B-B14F-4D97-AF65-F5344CB8AC3E}">
        <p14:creationId xmlns:p14="http://schemas.microsoft.com/office/powerpoint/2010/main" val="1973286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4E9EAE5-2FE9-4458-A4CC-1EF371D8335E}" type="slidenum">
              <a:rPr lang="en-US" smtClean="0"/>
              <a:pPr/>
              <a:t>1</a:t>
            </a:fld>
            <a:endParaRPr lang="en-US"/>
          </a:p>
        </p:txBody>
      </p:sp>
    </p:spTree>
    <p:extLst>
      <p:ext uri="{BB962C8B-B14F-4D97-AF65-F5344CB8AC3E}">
        <p14:creationId xmlns:p14="http://schemas.microsoft.com/office/powerpoint/2010/main" val="1067379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BD354A59-8DE5-433C-A16B-079117DCF7CE}"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5693651"/>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1F30D98-077B-40D0-B3BD-D24159913ADE}"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a:t>
            </a:fld>
            <a:endParaRPr lang="en-US"/>
          </a:p>
        </p:txBody>
      </p:sp>
    </p:spTree>
    <p:extLst>
      <p:ext uri="{BB962C8B-B14F-4D97-AF65-F5344CB8AC3E}">
        <p14:creationId xmlns:p14="http://schemas.microsoft.com/office/powerpoint/2010/main" val="22690211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9AFC118-2CC0-4019-9944-662A8328063B}"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a:t>
            </a:fld>
            <a:endParaRPr lang="en-US"/>
          </a:p>
        </p:txBody>
      </p:sp>
    </p:spTree>
    <p:extLst>
      <p:ext uri="{BB962C8B-B14F-4D97-AF65-F5344CB8AC3E}">
        <p14:creationId xmlns:p14="http://schemas.microsoft.com/office/powerpoint/2010/main" val="2785651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a:t>
            </a:fld>
            <a:endParaRPr lang="en-US"/>
          </a:p>
        </p:txBody>
      </p:sp>
    </p:spTree>
    <p:extLst>
      <p:ext uri="{BB962C8B-B14F-4D97-AF65-F5344CB8AC3E}">
        <p14:creationId xmlns:p14="http://schemas.microsoft.com/office/powerpoint/2010/main" val="168897331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C0D0031-7A27-4AAD-996B-DE65EA6AB22D}"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0122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CA15A7D-1706-466C-A582-D2A1DC07E7AF}" type="datetime1">
              <a:rPr lang="en-US" smtClean="0"/>
              <a:t>10/24/2023</a:t>
            </a:fld>
            <a:endParaRPr lang="en-US"/>
          </a:p>
        </p:txBody>
      </p:sp>
      <p:sp>
        <p:nvSpPr>
          <p:cNvPr id="6" name="Footer Placeholder 5"/>
          <p:cNvSpPr>
            <a:spLocks noGrp="1"/>
          </p:cNvSpPr>
          <p:nvPr>
            <p:ph type="ftr" sz="quarter" idx="11"/>
          </p:nvPr>
        </p:nvSpPr>
        <p:spPr/>
        <p:txBody>
          <a:bodyPr/>
          <a:lstStyle/>
          <a:p>
            <a:r>
              <a:rPr lang="pl-PL" smtClean="0"/>
              <a:t>Blockchain Technology, Dr. Reema Patel, B.Tech, IIIT Surat</a:t>
            </a:r>
            <a:endParaRPr lang="en-US"/>
          </a:p>
        </p:txBody>
      </p:sp>
      <p:sp>
        <p:nvSpPr>
          <p:cNvPr id="7" name="Slide Number Placeholder 6"/>
          <p:cNvSpPr>
            <a:spLocks noGrp="1"/>
          </p:cNvSpPr>
          <p:nvPr>
            <p:ph type="sldNum" sz="quarter" idx="12"/>
          </p:nvPr>
        </p:nvSpPr>
        <p:spPr/>
        <p:txBody>
          <a:bodyPr/>
          <a:lstStyle/>
          <a:p>
            <a:fld id="{06D8729C-DB62-471E-B013-4D08229BD6AF}" type="slidenum">
              <a:rPr lang="en-US" smtClean="0"/>
              <a:pPr/>
              <a:t>‹#›</a:t>
            </a:fld>
            <a:endParaRPr lang="en-US"/>
          </a:p>
        </p:txBody>
      </p:sp>
    </p:spTree>
    <p:extLst>
      <p:ext uri="{BB962C8B-B14F-4D97-AF65-F5344CB8AC3E}">
        <p14:creationId xmlns:p14="http://schemas.microsoft.com/office/powerpoint/2010/main" val="3031653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5895B41-58DF-4F5B-97CF-CDD1F98543F9}" type="datetime1">
              <a:rPr lang="en-US" smtClean="0"/>
              <a:t>10/24/2023</a:t>
            </a:fld>
            <a:endParaRPr lang="en-US"/>
          </a:p>
        </p:txBody>
      </p:sp>
      <p:sp>
        <p:nvSpPr>
          <p:cNvPr id="8" name="Footer Placeholder 7"/>
          <p:cNvSpPr>
            <a:spLocks noGrp="1"/>
          </p:cNvSpPr>
          <p:nvPr>
            <p:ph type="ftr" sz="quarter" idx="11"/>
          </p:nvPr>
        </p:nvSpPr>
        <p:spPr/>
        <p:txBody>
          <a:bodyPr/>
          <a:lstStyle/>
          <a:p>
            <a:r>
              <a:rPr lang="pl-PL" smtClean="0"/>
              <a:t>Blockchain Technology, Dr. Reema Patel, B.Tech, IIIT Surat</a:t>
            </a:r>
            <a:endParaRPr lang="en-US"/>
          </a:p>
        </p:txBody>
      </p:sp>
      <p:sp>
        <p:nvSpPr>
          <p:cNvPr id="9" name="Slide Number Placeholder 8"/>
          <p:cNvSpPr>
            <a:spLocks noGrp="1"/>
          </p:cNvSpPr>
          <p:nvPr>
            <p:ph type="sldNum" sz="quarter" idx="12"/>
          </p:nvPr>
        </p:nvSpPr>
        <p:spPr/>
        <p:txBody>
          <a:bodyPr/>
          <a:lstStyle/>
          <a:p>
            <a:fld id="{06D8729C-DB62-471E-B013-4D08229BD6AF}" type="slidenum">
              <a:rPr lang="en-US" smtClean="0"/>
              <a:pPr/>
              <a:t>‹#›</a:t>
            </a:fld>
            <a:endParaRPr lang="en-US"/>
          </a:p>
        </p:txBody>
      </p:sp>
    </p:spTree>
    <p:extLst>
      <p:ext uri="{BB962C8B-B14F-4D97-AF65-F5344CB8AC3E}">
        <p14:creationId xmlns:p14="http://schemas.microsoft.com/office/powerpoint/2010/main" val="1224873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3716449-3018-410A-BB50-125D8E18217D}" type="datetime1">
              <a:rPr lang="en-US" smtClean="0"/>
              <a:t>10/24/2023</a:t>
            </a:fld>
            <a:endParaRPr lang="en-US"/>
          </a:p>
        </p:txBody>
      </p:sp>
      <p:sp>
        <p:nvSpPr>
          <p:cNvPr id="4" name="Footer Placeholder 3"/>
          <p:cNvSpPr>
            <a:spLocks noGrp="1"/>
          </p:cNvSpPr>
          <p:nvPr>
            <p:ph type="ftr" sz="quarter" idx="11"/>
          </p:nvPr>
        </p:nvSpPr>
        <p:spPr/>
        <p:txBody>
          <a:bodyPr/>
          <a:lstStyle/>
          <a:p>
            <a:r>
              <a:rPr lang="pl-PL" smtClean="0"/>
              <a:t>Blockchain Technology, Dr. Reema Patel, B.Tech, IIIT Surat</a:t>
            </a:r>
            <a:endParaRPr lang="en-US"/>
          </a:p>
        </p:txBody>
      </p:sp>
      <p:sp>
        <p:nvSpPr>
          <p:cNvPr id="5" name="Slide Number Placeholder 4"/>
          <p:cNvSpPr>
            <a:spLocks noGrp="1"/>
          </p:cNvSpPr>
          <p:nvPr>
            <p:ph type="sldNum" sz="quarter" idx="12"/>
          </p:nvPr>
        </p:nvSpPr>
        <p:spPr/>
        <p:txBody>
          <a:bodyPr/>
          <a:lstStyle/>
          <a:p>
            <a:fld id="{06D8729C-DB62-471E-B013-4D08229BD6AF}" type="slidenum">
              <a:rPr lang="en-US" smtClean="0"/>
              <a:pPr/>
              <a:t>‹#›</a:t>
            </a:fld>
            <a:endParaRPr lang="en-US"/>
          </a:p>
        </p:txBody>
      </p:sp>
    </p:spTree>
    <p:extLst>
      <p:ext uri="{BB962C8B-B14F-4D97-AF65-F5344CB8AC3E}">
        <p14:creationId xmlns:p14="http://schemas.microsoft.com/office/powerpoint/2010/main" val="37185434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30E45A0-E55E-43C3-97D0-B00A718B7DD4}" type="datetime1">
              <a:rPr lang="en-US" smtClean="0"/>
              <a:t>10/24/2023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pl-PL" smtClean="0"/>
              <a:t>Blockchain Technology, Dr. Reema Patel, B.Tech, IIIT Surat</a:t>
            </a:r>
            <a:endParaRPr lang="en-US"/>
          </a:p>
        </p:txBody>
      </p:sp>
      <p:sp>
        <p:nvSpPr>
          <p:cNvPr id="9" name="Slide Number Placeholder 8"/>
          <p:cNvSpPr>
            <a:spLocks noGrp="1"/>
          </p:cNvSpPr>
          <p:nvPr>
            <p:ph type="sldNum" sz="quarter" idx="12"/>
          </p:nvPr>
        </p:nvSpPr>
        <p:spPr/>
        <p:txBody>
          <a:bodyPr/>
          <a:lstStyle/>
          <a:p>
            <a:fld id="{06D8729C-DB62-471E-B013-4D08229BD6AF}" type="slidenum">
              <a:rPr lang="en-US" smtClean="0"/>
              <a:pPr/>
              <a:t>‹#›</a:t>
            </a:fld>
            <a:endParaRPr lang="en-US"/>
          </a:p>
        </p:txBody>
      </p:sp>
    </p:spTree>
    <p:extLst>
      <p:ext uri="{BB962C8B-B14F-4D97-AF65-F5344CB8AC3E}">
        <p14:creationId xmlns:p14="http://schemas.microsoft.com/office/powerpoint/2010/main" val="2799750168"/>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1C7479C-4BBF-4BDE-8147-CBE42BF0EDF0}" type="datetime1">
              <a:rPr lang="en-US" smtClean="0"/>
              <a:t>10/24/2023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pl-PL" smtClean="0"/>
              <a:t>Blockchain Technology, Dr. Reema Patel, B.Tech, IIIT Surat</a:t>
            </a:r>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06D8729C-DB62-471E-B013-4D08229BD6AF}" type="slidenum">
              <a:rPr lang="en-US" smtClean="0"/>
              <a:pPr/>
              <a:t>‹#›</a:t>
            </a:fld>
            <a:endParaRPr lang="en-US"/>
          </a:p>
        </p:txBody>
      </p:sp>
    </p:spTree>
    <p:extLst>
      <p:ext uri="{BB962C8B-B14F-4D97-AF65-F5344CB8AC3E}">
        <p14:creationId xmlns:p14="http://schemas.microsoft.com/office/powerpoint/2010/main" val="571081476"/>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0D7FD01-6EC9-4233-BDCA-8B8EFE01BE60}" type="datetime1">
              <a:rPr lang="en-US" smtClean="0"/>
              <a:t>10/24/2023</a:t>
            </a:fld>
            <a:endParaRPr lang="en-US"/>
          </a:p>
        </p:txBody>
      </p:sp>
      <p:sp>
        <p:nvSpPr>
          <p:cNvPr id="6" name="Footer Placeholder 5"/>
          <p:cNvSpPr>
            <a:spLocks noGrp="1"/>
          </p:cNvSpPr>
          <p:nvPr>
            <p:ph type="ftr" sz="quarter" idx="11"/>
          </p:nvPr>
        </p:nvSpPr>
        <p:spPr/>
        <p:txBody>
          <a:bodyPr/>
          <a:lstStyle/>
          <a:p>
            <a:r>
              <a:rPr lang="pl-PL" smtClean="0"/>
              <a:t>Blockchain Technology, Dr. Reema Patel, B.Tech, IIIT Surat</a:t>
            </a:r>
            <a:endParaRPr lang="en-US"/>
          </a:p>
        </p:txBody>
      </p:sp>
      <p:sp>
        <p:nvSpPr>
          <p:cNvPr id="7" name="Slide Number Placeholder 6"/>
          <p:cNvSpPr>
            <a:spLocks noGrp="1"/>
          </p:cNvSpPr>
          <p:nvPr>
            <p:ph type="sldNum" sz="quarter" idx="12"/>
          </p:nvPr>
        </p:nvSpPr>
        <p:spPr/>
        <p:txBody>
          <a:bodyPr/>
          <a:lstStyle/>
          <a:p>
            <a:fld id="{06D8729C-DB62-471E-B013-4D08229BD6AF}" type="slidenum">
              <a:rPr lang="en-US" smtClean="0"/>
              <a:pPr/>
              <a:t>‹#›</a:t>
            </a:fld>
            <a:endParaRPr lang="en-US"/>
          </a:p>
        </p:txBody>
      </p:sp>
    </p:spTree>
    <p:extLst>
      <p:ext uri="{BB962C8B-B14F-4D97-AF65-F5344CB8AC3E}">
        <p14:creationId xmlns:p14="http://schemas.microsoft.com/office/powerpoint/2010/main" val="4105094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04800" y="286603"/>
            <a:ext cx="11567160" cy="1450757"/>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304800" y="1845734"/>
            <a:ext cx="11567160" cy="4265506"/>
          </a:xfrm>
          <a:prstGeom prst="rect">
            <a:avLst/>
          </a:prstGeom>
        </p:spPr>
        <p:txBody>
          <a:bodyPr vert="horz" lIns="0" tIns="45720" rIns="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304800" y="6437121"/>
            <a:ext cx="2472271" cy="365125"/>
          </a:xfrm>
          <a:prstGeom prst="rect">
            <a:avLst/>
          </a:prstGeom>
        </p:spPr>
        <p:txBody>
          <a:bodyPr vert="horz" lIns="91440" tIns="45720" rIns="91440" bIns="45720" rtlCol="0" anchor="ctr"/>
          <a:lstStyle>
            <a:lvl1pPr algn="l">
              <a:defRPr sz="1200">
                <a:solidFill>
                  <a:srgbClr val="FFFFFF"/>
                </a:solidFill>
              </a:defRPr>
            </a:lvl1pPr>
          </a:lstStyle>
          <a:p>
            <a:fld id="{EFFB3C01-4162-4D3A-9BA6-633365ACA4B0}" type="datetime1">
              <a:rPr lang="en-US" smtClean="0"/>
              <a:t>10/24/2023</a:t>
            </a:fld>
            <a:endParaRPr lang="en-US" dirty="0"/>
          </a:p>
        </p:txBody>
      </p:sp>
      <p:sp>
        <p:nvSpPr>
          <p:cNvPr id="5" name="Footer Placeholder 4"/>
          <p:cNvSpPr>
            <a:spLocks noGrp="1"/>
          </p:cNvSpPr>
          <p:nvPr>
            <p:ph type="ftr" sz="quarter" idx="3"/>
          </p:nvPr>
        </p:nvSpPr>
        <p:spPr>
          <a:xfrm>
            <a:off x="2971800" y="6459785"/>
            <a:ext cx="7406640" cy="398215"/>
          </a:xfrm>
          <a:prstGeom prst="rect">
            <a:avLst/>
          </a:prstGeom>
        </p:spPr>
        <p:txBody>
          <a:bodyPr vert="horz" lIns="91440" tIns="45720" rIns="91440" bIns="45720" rtlCol="0" anchor="ctr"/>
          <a:lstStyle>
            <a:lvl1pPr algn="ctr">
              <a:defRPr sz="1200" cap="all" baseline="0">
                <a:solidFill>
                  <a:srgbClr val="FFFFFF"/>
                </a:solidFill>
              </a:defRPr>
            </a:lvl1pPr>
          </a:lstStyle>
          <a:p>
            <a:r>
              <a:rPr lang="pl-PL" smtClean="0"/>
              <a:t>Blockchain Technology, Dr. Reema Patel, B.Tech, IIIT Surat</a:t>
            </a:r>
            <a:endParaRPr lang="en-US" dirty="0"/>
          </a:p>
        </p:txBody>
      </p:sp>
      <p:sp>
        <p:nvSpPr>
          <p:cNvPr id="6" name="Slide Number Placeholder 5"/>
          <p:cNvSpPr>
            <a:spLocks noGrp="1"/>
          </p:cNvSpPr>
          <p:nvPr>
            <p:ph type="sldNum" sz="quarter" idx="4"/>
          </p:nvPr>
        </p:nvSpPr>
        <p:spPr>
          <a:xfrm>
            <a:off x="10559935" y="6459785"/>
            <a:ext cx="1312025" cy="365125"/>
          </a:xfrm>
          <a:prstGeom prst="rect">
            <a:avLst/>
          </a:prstGeom>
        </p:spPr>
        <p:txBody>
          <a:bodyPr vert="horz" lIns="91440" tIns="45720" rIns="91440" bIns="45720" rtlCol="0" anchor="ctr"/>
          <a:lstStyle>
            <a:lvl1pPr algn="r">
              <a:defRPr sz="1200">
                <a:solidFill>
                  <a:srgbClr val="FFFFFF"/>
                </a:solidFill>
              </a:defRPr>
            </a:lvl1pPr>
          </a:lstStyle>
          <a:p>
            <a:fld id="{06D8729C-DB62-471E-B013-4D08229BD6AF}" type="slidenum">
              <a:rPr lang="en-US" smtClean="0"/>
              <a:pPr/>
              <a:t>‹#›</a:t>
            </a:fld>
            <a:endParaRPr lang="en-US"/>
          </a:p>
        </p:txBody>
      </p:sp>
      <p:cxnSp>
        <p:nvCxnSpPr>
          <p:cNvPr id="10" name="Straight Connector 9"/>
          <p:cNvCxnSpPr/>
          <p:nvPr/>
        </p:nvCxnSpPr>
        <p:spPr>
          <a:xfrm>
            <a:off x="304800" y="1737360"/>
            <a:ext cx="11567160" cy="1"/>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5968435"/>
      </p:ext>
    </p:extLst>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hf hdr="0"/>
  <p:txStyles>
    <p:titleStyle>
      <a:lvl1pPr algn="l" defTabSz="914400" rtl="0" eaLnBrk="1" latinLnBrk="0" hangingPunct="1">
        <a:lnSpc>
          <a:spcPct val="85000"/>
        </a:lnSpc>
        <a:spcBef>
          <a:spcPct val="0"/>
        </a:spcBef>
        <a:buNone/>
        <a:defRPr sz="4500" kern="1200" spc="-50" baseline="0">
          <a:solidFill>
            <a:schemeClr val="tx1">
              <a:lumMod val="75000"/>
              <a:lumOff val="25000"/>
            </a:schemeClr>
          </a:solidFill>
          <a:latin typeface="+mj-lt"/>
          <a:ea typeface="+mj-ea"/>
          <a:cs typeface="+mj-cs"/>
        </a:defRPr>
      </a:lvl1pPr>
    </p:titleStyle>
    <p:bodyStyle>
      <a:lvl1pPr marL="342900" indent="-342900" algn="l" defTabSz="914400" rtl="0" eaLnBrk="1" latinLnBrk="0" hangingPunct="1">
        <a:lnSpc>
          <a:spcPct val="90000"/>
        </a:lnSpc>
        <a:spcBef>
          <a:spcPts val="1200"/>
        </a:spcBef>
        <a:spcAft>
          <a:spcPts val="200"/>
        </a:spcAft>
        <a:buClr>
          <a:schemeClr val="accent1"/>
        </a:buClr>
        <a:buSzPct val="100000"/>
        <a:buFont typeface="Arial" panose="020B0604020202020204" pitchFamily="34" charset="0"/>
        <a:buChar char="•"/>
        <a:defRPr sz="24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22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Blockchain</a:t>
            </a:r>
            <a:r>
              <a:rPr lang="en-US" dirty="0" smtClean="0"/>
              <a:t> Technology</a:t>
            </a:r>
            <a:endParaRPr lang="en-US" dirty="0"/>
          </a:p>
        </p:txBody>
      </p:sp>
      <p:sp>
        <p:nvSpPr>
          <p:cNvPr id="3" name="Subtitle 2"/>
          <p:cNvSpPr>
            <a:spLocks noGrp="1"/>
          </p:cNvSpPr>
          <p:nvPr>
            <p:ph type="subTitle" idx="1"/>
          </p:nvPr>
        </p:nvSpPr>
        <p:spPr/>
        <p:txBody>
          <a:bodyPr/>
          <a:lstStyle/>
          <a:p>
            <a:r>
              <a:rPr lang="en-US" dirty="0" smtClean="0"/>
              <a:t>Prepared by: Dr. </a:t>
            </a:r>
            <a:r>
              <a:rPr lang="en-US" dirty="0" err="1" smtClean="0"/>
              <a:t>Reema</a:t>
            </a:r>
            <a:r>
              <a:rPr lang="en-US" dirty="0" smtClean="0"/>
              <a:t> </a:t>
            </a:r>
            <a:r>
              <a:rPr lang="en-US" dirty="0" err="1" smtClean="0"/>
              <a:t>patel</a:t>
            </a:r>
            <a:r>
              <a:rPr lang="en-US" dirty="0" smtClean="0"/>
              <a:t> </a:t>
            </a:r>
            <a:endParaRPr lang="en-US" dirty="0"/>
          </a:p>
        </p:txBody>
      </p:sp>
      <p:sp>
        <p:nvSpPr>
          <p:cNvPr id="4" name="Date Placeholder 3"/>
          <p:cNvSpPr>
            <a:spLocks noGrp="1"/>
          </p:cNvSpPr>
          <p:nvPr>
            <p:ph type="dt" sz="half" idx="10"/>
          </p:nvPr>
        </p:nvSpPr>
        <p:spPr/>
        <p:txBody>
          <a:bodyPr/>
          <a:lstStyle/>
          <a:p>
            <a:fld id="{8256EDC7-1CC0-4F4D-8C1B-DFA31D589F6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a:t>
            </a:fld>
            <a:endParaRPr lang="en-US"/>
          </a:p>
        </p:txBody>
      </p:sp>
    </p:spTree>
    <p:extLst>
      <p:ext uri="{BB962C8B-B14F-4D97-AF65-F5344CB8AC3E}">
        <p14:creationId xmlns:p14="http://schemas.microsoft.com/office/powerpoint/2010/main" val="8422616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Decentralized </a:t>
            </a:r>
            <a:r>
              <a:rPr lang="en-US" dirty="0" smtClean="0"/>
              <a:t>applications</a:t>
            </a:r>
            <a:endParaRPr lang="en-US" dirty="0"/>
          </a:p>
        </p:txBody>
      </p:sp>
      <p:sp>
        <p:nvSpPr>
          <p:cNvPr id="3" name="Content Placeholder 2"/>
          <p:cNvSpPr>
            <a:spLocks noGrp="1"/>
          </p:cNvSpPr>
          <p:nvPr>
            <p:ph idx="1"/>
          </p:nvPr>
        </p:nvSpPr>
        <p:spPr/>
        <p:txBody>
          <a:bodyPr>
            <a:normAutofit/>
          </a:bodyPr>
          <a:lstStyle/>
          <a:p>
            <a:pPr algn="just"/>
            <a:r>
              <a:rPr lang="en-US" sz="2000" dirty="0"/>
              <a:t>The most revolutionary and controversial manifestation of Ethereum is the </a:t>
            </a:r>
            <a:r>
              <a:rPr lang="en-US" sz="2000" dirty="0" smtClean="0"/>
              <a:t>self governing and </a:t>
            </a:r>
            <a:r>
              <a:rPr lang="en-US" sz="2000" dirty="0"/>
              <a:t>decentralized application (</a:t>
            </a:r>
            <a:r>
              <a:rPr lang="en-US" sz="2000" dirty="0" err="1" smtClean="0"/>
              <a:t>DApp</a:t>
            </a:r>
            <a:r>
              <a:rPr lang="en-US" sz="2000" dirty="0" smtClean="0"/>
              <a:t>). </a:t>
            </a:r>
          </a:p>
          <a:p>
            <a:pPr algn="just"/>
            <a:r>
              <a:rPr lang="en-US" sz="2000" dirty="0" err="1"/>
              <a:t>DApp</a:t>
            </a:r>
            <a:r>
              <a:rPr lang="en-US" sz="2000" dirty="0"/>
              <a:t> are applications that are open source, not controlled by one person or entity and run across a distributed blockchain or network of computers.</a:t>
            </a:r>
          </a:p>
          <a:p>
            <a:pPr algn="just"/>
            <a:r>
              <a:rPr lang="en-US" sz="2000" dirty="0" err="1" smtClean="0"/>
              <a:t>DApps</a:t>
            </a:r>
            <a:r>
              <a:rPr lang="en-US" sz="2000" dirty="0" smtClean="0"/>
              <a:t> </a:t>
            </a:r>
            <a:r>
              <a:rPr lang="en-US" sz="2000" dirty="0"/>
              <a:t>can manage things </a:t>
            </a:r>
            <a:r>
              <a:rPr lang="en-US" sz="2000" dirty="0" smtClean="0"/>
              <a:t>like digital </a:t>
            </a:r>
            <a:r>
              <a:rPr lang="en-US" sz="2000" dirty="0"/>
              <a:t>assets and DAOs.</a:t>
            </a:r>
          </a:p>
          <a:p>
            <a:pPr algn="just"/>
            <a:r>
              <a:rPr lang="en-US" sz="2000" dirty="0" err="1" smtClean="0"/>
              <a:t>DApps</a:t>
            </a:r>
            <a:r>
              <a:rPr lang="en-US" sz="2000" dirty="0" smtClean="0"/>
              <a:t> </a:t>
            </a:r>
            <a:r>
              <a:rPr lang="en-US" sz="2000" dirty="0"/>
              <a:t>were created to replace centralized management of assets and organizations</a:t>
            </a:r>
            <a:r>
              <a:rPr lang="en-US" sz="2000" dirty="0" smtClean="0"/>
              <a:t>.</a:t>
            </a:r>
          </a:p>
          <a:p>
            <a:pPr algn="just"/>
            <a:endParaRPr lang="en-US" sz="2000" dirty="0"/>
          </a:p>
        </p:txBody>
      </p:sp>
      <p:sp>
        <p:nvSpPr>
          <p:cNvPr id="4" name="Date Placeholder 3"/>
          <p:cNvSpPr>
            <a:spLocks noGrp="1"/>
          </p:cNvSpPr>
          <p:nvPr>
            <p:ph type="dt" sz="half" idx="10"/>
          </p:nvPr>
        </p:nvSpPr>
        <p:spPr/>
        <p:txBody>
          <a:bodyPr/>
          <a:lstStyle/>
          <a:p>
            <a:fld id="{8B832B72-92BD-4308-8556-A17D8A4F5466}"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10</a:t>
            </a:fld>
            <a:endParaRPr lang="en-US"/>
          </a:p>
        </p:txBody>
      </p:sp>
    </p:spTree>
    <p:extLst>
      <p:ext uri="{BB962C8B-B14F-4D97-AF65-F5344CB8AC3E}">
        <p14:creationId xmlns:p14="http://schemas.microsoft.com/office/powerpoint/2010/main" val="27032903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Decentralized applications</a:t>
            </a:r>
          </a:p>
        </p:txBody>
      </p:sp>
      <p:sp>
        <p:nvSpPr>
          <p:cNvPr id="3" name="Content Placeholder 2"/>
          <p:cNvSpPr>
            <a:spLocks noGrp="1"/>
          </p:cNvSpPr>
          <p:nvPr>
            <p:ph idx="1"/>
          </p:nvPr>
        </p:nvSpPr>
        <p:spPr/>
        <p:txBody>
          <a:bodyPr>
            <a:normAutofit/>
          </a:bodyPr>
          <a:lstStyle/>
          <a:p>
            <a:pPr algn="just"/>
            <a:r>
              <a:rPr lang="en-US" sz="2000" dirty="0" err="1"/>
              <a:t>Dapps</a:t>
            </a:r>
            <a:r>
              <a:rPr lang="en-US" sz="2000" dirty="0"/>
              <a:t>, DAOs, DACs, and DASs are abbreviated terms for decentralized </a:t>
            </a:r>
            <a:r>
              <a:rPr lang="en-US" sz="2000" dirty="0" smtClean="0"/>
              <a:t>applications,</a:t>
            </a:r>
          </a:p>
          <a:p>
            <a:pPr lvl="1" algn="just"/>
            <a:r>
              <a:rPr lang="en-US" sz="2000" dirty="0" smtClean="0"/>
              <a:t>decentralized </a:t>
            </a:r>
            <a:r>
              <a:rPr lang="en-US" sz="2000" dirty="0"/>
              <a:t>autonomous organizations, decentralized autonomous </a:t>
            </a:r>
            <a:r>
              <a:rPr lang="en-US" sz="2000" dirty="0" smtClean="0"/>
              <a:t>corporations, and </a:t>
            </a:r>
            <a:r>
              <a:rPr lang="en-US" sz="2000" dirty="0"/>
              <a:t>decentralized autonomous societies, respectively. </a:t>
            </a:r>
            <a:endParaRPr lang="en-US" sz="2000" dirty="0" smtClean="0"/>
          </a:p>
          <a:p>
            <a:pPr algn="just"/>
            <a:r>
              <a:rPr lang="en-US" sz="2000" dirty="0" smtClean="0"/>
              <a:t>Essentially </a:t>
            </a:r>
            <a:r>
              <a:rPr lang="en-US" sz="2000" dirty="0"/>
              <a:t>this group </a:t>
            </a:r>
            <a:r>
              <a:rPr lang="en-US" sz="2000" dirty="0" smtClean="0"/>
              <a:t>connotes a </a:t>
            </a:r>
            <a:r>
              <a:rPr lang="en-US" sz="2000" dirty="0"/>
              <a:t>potential progression </a:t>
            </a:r>
            <a:endParaRPr lang="en-US" sz="2000" dirty="0" smtClean="0"/>
          </a:p>
          <a:p>
            <a:pPr lvl="1" algn="just"/>
            <a:r>
              <a:rPr lang="en-US" sz="2000" dirty="0" smtClean="0"/>
              <a:t>to </a:t>
            </a:r>
            <a:r>
              <a:rPr lang="en-US" sz="2000" dirty="0"/>
              <a:t>increasingly complex and automated smart contracts </a:t>
            </a:r>
            <a:r>
              <a:rPr lang="en-US" sz="2000" dirty="0" smtClean="0"/>
              <a:t>that become </a:t>
            </a:r>
            <a:r>
              <a:rPr lang="en-US" sz="2000" dirty="0"/>
              <a:t>more like self-contained entities, </a:t>
            </a:r>
            <a:endParaRPr lang="en-US" sz="2000" dirty="0" smtClean="0"/>
          </a:p>
          <a:p>
            <a:pPr lvl="1" algn="just"/>
            <a:r>
              <a:rPr lang="en-US" sz="2000" dirty="0" smtClean="0"/>
              <a:t>conducting </a:t>
            </a:r>
            <a:r>
              <a:rPr lang="en-US" sz="2000" dirty="0"/>
              <a:t>preprogrammed and </a:t>
            </a:r>
            <a:r>
              <a:rPr lang="en-US" sz="2000" dirty="0" smtClean="0"/>
              <a:t>eventually self-programmed </a:t>
            </a:r>
            <a:r>
              <a:rPr lang="en-US" sz="2000" dirty="0"/>
              <a:t>operations linked to a blockchain.</a:t>
            </a:r>
          </a:p>
        </p:txBody>
      </p:sp>
      <p:sp>
        <p:nvSpPr>
          <p:cNvPr id="4" name="Date Placeholder 3"/>
          <p:cNvSpPr>
            <a:spLocks noGrp="1"/>
          </p:cNvSpPr>
          <p:nvPr>
            <p:ph type="dt" sz="half" idx="10"/>
          </p:nvPr>
        </p:nvSpPr>
        <p:spPr/>
        <p:txBody>
          <a:bodyPr/>
          <a:lstStyle/>
          <a:p>
            <a:fld id="{8A217FBC-B6EB-42E8-BD69-F444BD579E34}"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11</a:t>
            </a:fld>
            <a:endParaRPr lang="en-US"/>
          </a:p>
        </p:txBody>
      </p:sp>
    </p:spTree>
    <p:extLst>
      <p:ext uri="{BB962C8B-B14F-4D97-AF65-F5344CB8AC3E}">
        <p14:creationId xmlns:p14="http://schemas.microsoft.com/office/powerpoint/2010/main" val="30702367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Decentralized applications</a:t>
            </a:r>
          </a:p>
        </p:txBody>
      </p:sp>
      <p:sp>
        <p:nvSpPr>
          <p:cNvPr id="3" name="Content Placeholder 2"/>
          <p:cNvSpPr>
            <a:spLocks noGrp="1"/>
          </p:cNvSpPr>
          <p:nvPr>
            <p:ph idx="1"/>
          </p:nvPr>
        </p:nvSpPr>
        <p:spPr/>
        <p:txBody>
          <a:bodyPr>
            <a:normAutofit/>
          </a:bodyPr>
          <a:lstStyle/>
          <a:p>
            <a:pPr algn="just"/>
            <a:r>
              <a:rPr lang="en-US" sz="2000" dirty="0"/>
              <a:t>DAOs/DACs (decentralized autonomous </a:t>
            </a:r>
            <a:r>
              <a:rPr lang="en-US" sz="2000" dirty="0" smtClean="0"/>
              <a:t>organizations/corporations</a:t>
            </a:r>
            <a:r>
              <a:rPr lang="en-US" sz="2000" dirty="0"/>
              <a:t>) are a concept derived from artificial intelligence. </a:t>
            </a:r>
            <a:endParaRPr lang="en-US" sz="2000" dirty="0" smtClean="0"/>
          </a:p>
          <a:p>
            <a:pPr algn="just"/>
            <a:r>
              <a:rPr lang="en-US" sz="2000" dirty="0" smtClean="0"/>
              <a:t>A decentralized network </a:t>
            </a:r>
            <a:r>
              <a:rPr lang="en-US" sz="2000" dirty="0"/>
              <a:t>of autonomous agents perform tasks, </a:t>
            </a:r>
            <a:endParaRPr lang="en-US" sz="2000" dirty="0" smtClean="0"/>
          </a:p>
          <a:p>
            <a:pPr lvl="1" algn="just"/>
            <a:r>
              <a:rPr lang="en-US" sz="2000" dirty="0" smtClean="0"/>
              <a:t>which </a:t>
            </a:r>
            <a:r>
              <a:rPr lang="en-US" sz="2000" dirty="0"/>
              <a:t>can be conceived in </a:t>
            </a:r>
            <a:r>
              <a:rPr lang="en-US" sz="2000" dirty="0" smtClean="0"/>
              <a:t>the model </a:t>
            </a:r>
            <a:r>
              <a:rPr lang="en-US" sz="2000" dirty="0"/>
              <a:t>of a corporation running without any human involvement under the </a:t>
            </a:r>
            <a:r>
              <a:rPr lang="en-US" sz="2000" dirty="0" smtClean="0"/>
              <a:t>control of </a:t>
            </a:r>
            <a:r>
              <a:rPr lang="en-US" sz="2000" dirty="0"/>
              <a:t>a set of business </a:t>
            </a:r>
            <a:r>
              <a:rPr lang="en-US" sz="2000" dirty="0" smtClean="0"/>
              <a:t>rules.</a:t>
            </a:r>
          </a:p>
          <a:p>
            <a:pPr algn="just"/>
            <a:r>
              <a:rPr lang="en-US" sz="2000" dirty="0" smtClean="0"/>
              <a:t>In </a:t>
            </a:r>
            <a:r>
              <a:rPr lang="en-US" sz="2000" dirty="0"/>
              <a:t>a DAO/DAC, there are smart contracts as agents </a:t>
            </a:r>
            <a:r>
              <a:rPr lang="en-US" sz="2000" dirty="0" smtClean="0"/>
              <a:t>running on </a:t>
            </a:r>
            <a:r>
              <a:rPr lang="en-US" sz="2000" dirty="0" err="1"/>
              <a:t>blockchains</a:t>
            </a:r>
            <a:r>
              <a:rPr lang="en-US" sz="2000" dirty="0"/>
              <a:t> that execute ranges of </a:t>
            </a:r>
            <a:r>
              <a:rPr lang="en-US" sz="2000" dirty="0" smtClean="0"/>
              <a:t>pre-specified </a:t>
            </a:r>
            <a:r>
              <a:rPr lang="en-US" sz="2000" dirty="0"/>
              <a:t>or preapproved tasks </a:t>
            </a:r>
            <a:r>
              <a:rPr lang="en-US" sz="2000" dirty="0" smtClean="0"/>
              <a:t>based on </a:t>
            </a:r>
            <a:r>
              <a:rPr lang="en-US" sz="2000" dirty="0"/>
              <a:t>events and changing conditions</a:t>
            </a:r>
          </a:p>
        </p:txBody>
      </p:sp>
      <p:sp>
        <p:nvSpPr>
          <p:cNvPr id="4" name="Date Placeholder 3"/>
          <p:cNvSpPr>
            <a:spLocks noGrp="1"/>
          </p:cNvSpPr>
          <p:nvPr>
            <p:ph type="dt" sz="half" idx="10"/>
          </p:nvPr>
        </p:nvSpPr>
        <p:spPr/>
        <p:txBody>
          <a:bodyPr/>
          <a:lstStyle/>
          <a:p>
            <a:fld id="{D8735D60-B6C6-480B-BEE1-05647DC803EB}"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12</a:t>
            </a:fld>
            <a:endParaRPr lang="en-US"/>
          </a:p>
        </p:txBody>
      </p:sp>
    </p:spTree>
    <p:extLst>
      <p:ext uri="{BB962C8B-B14F-4D97-AF65-F5344CB8AC3E}">
        <p14:creationId xmlns:p14="http://schemas.microsoft.com/office/powerpoint/2010/main" val="42690730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Decentralized applications</a:t>
            </a:r>
          </a:p>
        </p:txBody>
      </p:sp>
      <p:sp>
        <p:nvSpPr>
          <p:cNvPr id="3" name="Content Placeholder 2"/>
          <p:cNvSpPr>
            <a:spLocks noGrp="1"/>
          </p:cNvSpPr>
          <p:nvPr>
            <p:ph idx="1"/>
          </p:nvPr>
        </p:nvSpPr>
        <p:spPr/>
        <p:txBody>
          <a:bodyPr>
            <a:normAutofit/>
          </a:bodyPr>
          <a:lstStyle/>
          <a:p>
            <a:pPr algn="just"/>
            <a:r>
              <a:rPr lang="en-US" sz="2000" dirty="0"/>
              <a:t>Here’s how DAOs basically work:</a:t>
            </a:r>
          </a:p>
          <a:p>
            <a:pPr marL="457200" indent="-457200" algn="just">
              <a:buFont typeface="+mj-lt"/>
              <a:buAutoNum type="arabicPeriod"/>
            </a:pPr>
            <a:r>
              <a:rPr lang="en-US" sz="2000" dirty="0" smtClean="0"/>
              <a:t>A </a:t>
            </a:r>
            <a:r>
              <a:rPr lang="en-US" sz="2000" dirty="0"/>
              <a:t>group of people writes a smart contract to govern the </a:t>
            </a:r>
            <a:r>
              <a:rPr lang="en-US" sz="2000" dirty="0" smtClean="0"/>
              <a:t>organization.</a:t>
            </a:r>
          </a:p>
          <a:p>
            <a:pPr marL="457200" indent="-457200" algn="just">
              <a:buFont typeface="+mj-lt"/>
              <a:buAutoNum type="arabicPeriod"/>
            </a:pPr>
            <a:r>
              <a:rPr lang="en-US" sz="2000" dirty="0" smtClean="0"/>
              <a:t>People </a:t>
            </a:r>
            <a:r>
              <a:rPr lang="en-US" sz="2000" dirty="0"/>
              <a:t>add funds to the DAO and are given tokens that represent ownership.</a:t>
            </a:r>
          </a:p>
          <a:p>
            <a:pPr marL="498348" lvl="1" indent="-457200" algn="just"/>
            <a:r>
              <a:rPr lang="en-US" sz="2000" dirty="0"/>
              <a:t>This structure works kind of like stock in a company, but the members </a:t>
            </a:r>
            <a:r>
              <a:rPr lang="en-US" sz="2000" dirty="0" smtClean="0"/>
              <a:t>have control </a:t>
            </a:r>
            <a:r>
              <a:rPr lang="en-US" sz="2000" dirty="0"/>
              <a:t>of the funds from day one.</a:t>
            </a:r>
          </a:p>
          <a:p>
            <a:pPr marL="457200" indent="-457200" algn="just">
              <a:buFont typeface="+mj-lt"/>
              <a:buAutoNum type="arabicPeriod"/>
            </a:pPr>
            <a:r>
              <a:rPr lang="en-US" sz="2000" dirty="0" smtClean="0"/>
              <a:t>When </a:t>
            </a:r>
            <a:r>
              <a:rPr lang="en-US" sz="2000" dirty="0"/>
              <a:t>the funds have been raised, the DAO begins to operate by </a:t>
            </a:r>
            <a:r>
              <a:rPr lang="en-US" sz="2000" dirty="0" smtClean="0"/>
              <a:t>having members </a:t>
            </a:r>
            <a:r>
              <a:rPr lang="en-US" sz="2000" dirty="0"/>
              <a:t>propose how to spend the money.</a:t>
            </a:r>
          </a:p>
          <a:p>
            <a:pPr marL="457200" indent="-457200" algn="just">
              <a:buFont typeface="+mj-lt"/>
              <a:buAutoNum type="arabicPeriod"/>
            </a:pPr>
            <a:r>
              <a:rPr lang="en-US" sz="2000" dirty="0" smtClean="0"/>
              <a:t>The </a:t>
            </a:r>
            <a:r>
              <a:rPr lang="en-US" sz="2000" dirty="0"/>
              <a:t>members vote on these proposals.</a:t>
            </a:r>
          </a:p>
          <a:p>
            <a:pPr marL="457200" indent="-457200" algn="just">
              <a:buFont typeface="+mj-lt"/>
              <a:buAutoNum type="arabicPeriod"/>
            </a:pPr>
            <a:r>
              <a:rPr lang="en-US" sz="2000" dirty="0" smtClean="0"/>
              <a:t>When </a:t>
            </a:r>
            <a:r>
              <a:rPr lang="en-US" sz="2000" dirty="0"/>
              <a:t>the predetermined time has passed and the predetermined number </a:t>
            </a:r>
            <a:r>
              <a:rPr lang="en-US" sz="2000" dirty="0" smtClean="0"/>
              <a:t>of votes </a:t>
            </a:r>
            <a:r>
              <a:rPr lang="en-US" sz="2000" dirty="0"/>
              <a:t>has </a:t>
            </a:r>
            <a:r>
              <a:rPr lang="en-US" sz="2000" dirty="0" smtClean="0"/>
              <a:t>accrued</a:t>
            </a:r>
            <a:r>
              <a:rPr lang="en-US" sz="2000" dirty="0"/>
              <a:t>, the proposal passes or fails.</a:t>
            </a:r>
          </a:p>
          <a:p>
            <a:pPr marL="457200" indent="-457200" algn="just">
              <a:buFont typeface="+mj-lt"/>
              <a:buAutoNum type="arabicPeriod"/>
            </a:pPr>
            <a:r>
              <a:rPr lang="en-US" sz="2000" dirty="0" smtClean="0"/>
              <a:t>Individuals </a:t>
            </a:r>
            <a:r>
              <a:rPr lang="en-US" sz="2000" dirty="0"/>
              <a:t>act as contractors to service the DAO.</a:t>
            </a:r>
          </a:p>
        </p:txBody>
      </p:sp>
      <p:sp>
        <p:nvSpPr>
          <p:cNvPr id="4" name="Date Placeholder 3"/>
          <p:cNvSpPr>
            <a:spLocks noGrp="1"/>
          </p:cNvSpPr>
          <p:nvPr>
            <p:ph type="dt" sz="half" idx="10"/>
          </p:nvPr>
        </p:nvSpPr>
        <p:spPr/>
        <p:txBody>
          <a:bodyPr/>
          <a:lstStyle/>
          <a:p>
            <a:fld id="{43623E0E-46EA-4C44-94E1-A1F6295F78CB}"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13</a:t>
            </a:fld>
            <a:endParaRPr lang="en-US"/>
          </a:p>
        </p:txBody>
      </p:sp>
    </p:spTree>
    <p:extLst>
      <p:ext uri="{BB962C8B-B14F-4D97-AF65-F5344CB8AC3E}">
        <p14:creationId xmlns:p14="http://schemas.microsoft.com/office/powerpoint/2010/main" val="9537477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Decentralized applications</a:t>
            </a:r>
          </a:p>
        </p:txBody>
      </p:sp>
      <p:sp>
        <p:nvSpPr>
          <p:cNvPr id="3" name="Content Placeholder 2"/>
          <p:cNvSpPr>
            <a:spLocks noGrp="1"/>
          </p:cNvSpPr>
          <p:nvPr>
            <p:ph idx="1"/>
          </p:nvPr>
        </p:nvSpPr>
        <p:spPr/>
        <p:txBody>
          <a:bodyPr>
            <a:normAutofit/>
          </a:bodyPr>
          <a:lstStyle/>
          <a:p>
            <a:pPr algn="just"/>
            <a:r>
              <a:rPr lang="en-US" sz="2000" dirty="0"/>
              <a:t>Unlike most traditional investment vehicles, </a:t>
            </a:r>
            <a:endParaRPr lang="en-US" sz="2000" dirty="0" smtClean="0"/>
          </a:p>
          <a:p>
            <a:pPr lvl="1" algn="just"/>
            <a:r>
              <a:rPr lang="en-US" sz="2000" dirty="0" smtClean="0"/>
              <a:t>where </a:t>
            </a:r>
            <a:r>
              <a:rPr lang="en-US" sz="2000" dirty="0"/>
              <a:t>a central party makes </a:t>
            </a:r>
            <a:r>
              <a:rPr lang="en-US" sz="2000" dirty="0" smtClean="0"/>
              <a:t>decisions about </a:t>
            </a:r>
            <a:r>
              <a:rPr lang="en-US" sz="2000" dirty="0"/>
              <a:t>investments, </a:t>
            </a:r>
            <a:endParaRPr lang="en-US" sz="2000" dirty="0" smtClean="0"/>
          </a:p>
          <a:p>
            <a:pPr algn="just"/>
            <a:r>
              <a:rPr lang="en-US" sz="2000" dirty="0" smtClean="0"/>
              <a:t>the </a:t>
            </a:r>
            <a:r>
              <a:rPr lang="en-US" sz="2000" dirty="0"/>
              <a:t>members of a DAO control 100 percent of the </a:t>
            </a:r>
            <a:r>
              <a:rPr lang="en-US" sz="2000" dirty="0" smtClean="0"/>
              <a:t>assets. </a:t>
            </a:r>
          </a:p>
          <a:p>
            <a:pPr lvl="1" algn="just"/>
            <a:r>
              <a:rPr lang="en-US" sz="2000" dirty="0" smtClean="0"/>
              <a:t>They </a:t>
            </a:r>
            <a:r>
              <a:rPr lang="en-US" sz="2000" dirty="0"/>
              <a:t>vote on new investments and other decisions. </a:t>
            </a:r>
            <a:endParaRPr lang="en-US" sz="2000" dirty="0" smtClean="0"/>
          </a:p>
          <a:p>
            <a:pPr algn="just"/>
            <a:r>
              <a:rPr lang="en-US" sz="2000" dirty="0" smtClean="0"/>
              <a:t>This </a:t>
            </a:r>
            <a:r>
              <a:rPr lang="en-US" sz="2000" dirty="0"/>
              <a:t>type of structure </a:t>
            </a:r>
            <a:r>
              <a:rPr lang="en-US" sz="2000" dirty="0" smtClean="0"/>
              <a:t>threatens to </a:t>
            </a:r>
            <a:r>
              <a:rPr lang="en-US" sz="2000" dirty="0"/>
              <a:t>displace traditional financial managers.</a:t>
            </a:r>
          </a:p>
        </p:txBody>
      </p:sp>
      <p:sp>
        <p:nvSpPr>
          <p:cNvPr id="4" name="Date Placeholder 3"/>
          <p:cNvSpPr>
            <a:spLocks noGrp="1"/>
          </p:cNvSpPr>
          <p:nvPr>
            <p:ph type="dt" sz="half" idx="10"/>
          </p:nvPr>
        </p:nvSpPr>
        <p:spPr/>
        <p:txBody>
          <a:bodyPr/>
          <a:lstStyle/>
          <a:p>
            <a:fld id="{37610EE0-84D5-45A8-A18E-2BEB58925765}"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14</a:t>
            </a:fld>
            <a:endParaRPr lang="en-US"/>
          </a:p>
        </p:txBody>
      </p:sp>
    </p:spTree>
    <p:extLst>
      <p:ext uri="{BB962C8B-B14F-4D97-AF65-F5344CB8AC3E}">
        <p14:creationId xmlns:p14="http://schemas.microsoft.com/office/powerpoint/2010/main" val="250957401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Smart Contracts</a:t>
            </a:r>
            <a:endParaRPr lang="en-US" dirty="0"/>
          </a:p>
        </p:txBody>
      </p:sp>
      <p:sp>
        <p:nvSpPr>
          <p:cNvPr id="3" name="Content Placeholder 2"/>
          <p:cNvSpPr>
            <a:spLocks noGrp="1"/>
          </p:cNvSpPr>
          <p:nvPr>
            <p:ph idx="1"/>
          </p:nvPr>
        </p:nvSpPr>
        <p:spPr/>
        <p:txBody>
          <a:bodyPr>
            <a:normAutofit/>
          </a:bodyPr>
          <a:lstStyle/>
          <a:p>
            <a:pPr algn="just"/>
            <a:r>
              <a:rPr lang="en-US" sz="2000" dirty="0"/>
              <a:t>A contract in the traditional sense is an agreement between two or more </a:t>
            </a:r>
            <a:r>
              <a:rPr lang="en-US" sz="2000" dirty="0" smtClean="0"/>
              <a:t>parties to </a:t>
            </a:r>
            <a:r>
              <a:rPr lang="en-US" sz="2000" dirty="0"/>
              <a:t>do or not do something in exchange for something else. </a:t>
            </a:r>
          </a:p>
          <a:p>
            <a:pPr lvl="1" algn="just"/>
            <a:r>
              <a:rPr lang="en-US" sz="2000" dirty="0" smtClean="0"/>
              <a:t>Each </a:t>
            </a:r>
            <a:r>
              <a:rPr lang="en-US" sz="2000" dirty="0"/>
              <a:t>party must </a:t>
            </a:r>
            <a:r>
              <a:rPr lang="en-US" sz="2000" dirty="0" smtClean="0"/>
              <a:t>trust the </a:t>
            </a:r>
            <a:r>
              <a:rPr lang="en-US" sz="2000" dirty="0"/>
              <a:t>other party to fulfill its side of the obligation. </a:t>
            </a:r>
            <a:endParaRPr lang="en-US" sz="2000" dirty="0" smtClean="0"/>
          </a:p>
          <a:p>
            <a:pPr algn="just"/>
            <a:r>
              <a:rPr lang="en-US" sz="2000" dirty="0" smtClean="0"/>
              <a:t>Smart </a:t>
            </a:r>
            <a:r>
              <a:rPr lang="en-US" sz="2000" dirty="0"/>
              <a:t>contracts feature the </a:t>
            </a:r>
            <a:r>
              <a:rPr lang="en-US" sz="2000" dirty="0" smtClean="0"/>
              <a:t>same kind </a:t>
            </a:r>
            <a:r>
              <a:rPr lang="en-US" sz="2000" dirty="0"/>
              <a:t>of agreement to act or not act, but they remove the need for one type of </a:t>
            </a:r>
            <a:r>
              <a:rPr lang="en-US" sz="2000" dirty="0" smtClean="0"/>
              <a:t>trust between </a:t>
            </a:r>
            <a:r>
              <a:rPr lang="en-US" sz="2000" dirty="0"/>
              <a:t>parties. </a:t>
            </a:r>
            <a:endParaRPr lang="en-US" sz="2000" dirty="0" smtClean="0"/>
          </a:p>
          <a:p>
            <a:pPr algn="just"/>
            <a:r>
              <a:rPr lang="en-US" sz="2000" dirty="0" smtClean="0"/>
              <a:t>Smart </a:t>
            </a:r>
            <a:r>
              <a:rPr lang="en-US" sz="2000" dirty="0"/>
              <a:t>contract is both defined by the code and </a:t>
            </a:r>
            <a:r>
              <a:rPr lang="en-US" sz="2000" dirty="0" smtClean="0"/>
              <a:t>executed (or </a:t>
            </a:r>
            <a:r>
              <a:rPr lang="en-US" sz="2000" dirty="0"/>
              <a:t>enforced) by the code, automatically without discretion. </a:t>
            </a:r>
            <a:endParaRPr lang="en-US" sz="2000" dirty="0" smtClean="0"/>
          </a:p>
          <a:p>
            <a:pPr algn="just"/>
            <a:r>
              <a:rPr lang="en-US" sz="2000" dirty="0" smtClean="0"/>
              <a:t>In </a:t>
            </a:r>
            <a:r>
              <a:rPr lang="en-US" sz="2000" dirty="0"/>
              <a:t>fact, three </a:t>
            </a:r>
            <a:r>
              <a:rPr lang="en-US" sz="2000" dirty="0" smtClean="0"/>
              <a:t>elements of </a:t>
            </a:r>
            <a:r>
              <a:rPr lang="en-US" sz="2000" dirty="0"/>
              <a:t>smart contracts that make them distinct are autonomy, self-sufficiency, </a:t>
            </a:r>
            <a:r>
              <a:rPr lang="en-US" sz="2000" dirty="0" smtClean="0"/>
              <a:t>and decentralization</a:t>
            </a:r>
            <a:r>
              <a:rPr lang="en-US" sz="2000" dirty="0"/>
              <a:t>. </a:t>
            </a:r>
          </a:p>
        </p:txBody>
      </p:sp>
      <p:sp>
        <p:nvSpPr>
          <p:cNvPr id="4" name="Date Placeholder 3"/>
          <p:cNvSpPr>
            <a:spLocks noGrp="1"/>
          </p:cNvSpPr>
          <p:nvPr>
            <p:ph type="dt" sz="half" idx="10"/>
          </p:nvPr>
        </p:nvSpPr>
        <p:spPr/>
        <p:txBody>
          <a:bodyPr/>
          <a:lstStyle/>
          <a:p>
            <a:fld id="{2E28BABE-A6CC-4F6B-A3A8-1357184D7726}"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15</a:t>
            </a:fld>
            <a:endParaRPr lang="en-US"/>
          </a:p>
        </p:txBody>
      </p:sp>
    </p:spTree>
    <p:extLst>
      <p:ext uri="{BB962C8B-B14F-4D97-AF65-F5344CB8AC3E}">
        <p14:creationId xmlns:p14="http://schemas.microsoft.com/office/powerpoint/2010/main" val="3312200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Smart Contracts</a:t>
            </a:r>
          </a:p>
        </p:txBody>
      </p:sp>
      <p:sp>
        <p:nvSpPr>
          <p:cNvPr id="3" name="Content Placeholder 2"/>
          <p:cNvSpPr>
            <a:spLocks noGrp="1"/>
          </p:cNvSpPr>
          <p:nvPr>
            <p:ph idx="1"/>
          </p:nvPr>
        </p:nvSpPr>
        <p:spPr/>
        <p:txBody>
          <a:bodyPr>
            <a:normAutofit/>
          </a:bodyPr>
          <a:lstStyle/>
          <a:p>
            <a:pPr algn="just"/>
            <a:r>
              <a:rPr lang="en-US" sz="2000" i="1" dirty="0"/>
              <a:t>Autonomy </a:t>
            </a:r>
            <a:r>
              <a:rPr lang="en-US" sz="2000" dirty="0"/>
              <a:t>means </a:t>
            </a:r>
          </a:p>
          <a:p>
            <a:pPr lvl="1" algn="just"/>
            <a:r>
              <a:rPr lang="en-US" sz="2000" dirty="0" smtClean="0"/>
              <a:t>after </a:t>
            </a:r>
            <a:r>
              <a:rPr lang="en-US" sz="2000" dirty="0"/>
              <a:t>it is launched and running, </a:t>
            </a:r>
            <a:endParaRPr lang="en-US" sz="2000" dirty="0" smtClean="0"/>
          </a:p>
          <a:p>
            <a:pPr lvl="1" algn="just"/>
            <a:r>
              <a:rPr lang="en-US" sz="2000" dirty="0" smtClean="0"/>
              <a:t>a contract and </a:t>
            </a:r>
            <a:r>
              <a:rPr lang="en-US" sz="2000" dirty="0"/>
              <a:t>its initiating agent need not be in further contact. </a:t>
            </a:r>
            <a:endParaRPr lang="en-US" sz="2000" dirty="0" smtClean="0"/>
          </a:p>
          <a:p>
            <a:pPr algn="just"/>
            <a:r>
              <a:rPr lang="en-US" sz="2000" dirty="0" smtClean="0"/>
              <a:t>Second</a:t>
            </a:r>
            <a:r>
              <a:rPr lang="en-US" sz="2000" dirty="0"/>
              <a:t>, smart contracts </a:t>
            </a:r>
            <a:r>
              <a:rPr lang="en-US" sz="2000" dirty="0" smtClean="0"/>
              <a:t>might be </a:t>
            </a:r>
            <a:r>
              <a:rPr lang="en-US" sz="2000" i="1" dirty="0"/>
              <a:t>self-sufficient </a:t>
            </a:r>
            <a:r>
              <a:rPr lang="en-US" sz="2000" dirty="0"/>
              <a:t>in their ability to marshal </a:t>
            </a:r>
            <a:r>
              <a:rPr lang="en-US" sz="2000" dirty="0" smtClean="0"/>
              <a:t>resources</a:t>
            </a:r>
          </a:p>
          <a:p>
            <a:pPr lvl="1" algn="just"/>
            <a:r>
              <a:rPr lang="en-US" sz="2000" dirty="0" smtClean="0"/>
              <a:t>raising </a:t>
            </a:r>
            <a:r>
              <a:rPr lang="en-US" sz="2000" dirty="0"/>
              <a:t>funds by </a:t>
            </a:r>
            <a:r>
              <a:rPr lang="en-US" sz="2000" dirty="0" smtClean="0"/>
              <a:t>providing services </a:t>
            </a:r>
            <a:r>
              <a:rPr lang="en-US" sz="2000" dirty="0"/>
              <a:t>or issuing equity, and </a:t>
            </a:r>
            <a:endParaRPr lang="en-US" sz="2000" dirty="0" smtClean="0"/>
          </a:p>
          <a:p>
            <a:pPr lvl="1" algn="just"/>
            <a:r>
              <a:rPr lang="en-US" sz="2000" dirty="0" smtClean="0"/>
              <a:t>spending </a:t>
            </a:r>
            <a:r>
              <a:rPr lang="en-US" sz="2000" dirty="0"/>
              <a:t>them on needed resources, such as </a:t>
            </a:r>
            <a:r>
              <a:rPr lang="en-US" sz="2000" dirty="0" smtClean="0"/>
              <a:t>processing power </a:t>
            </a:r>
            <a:r>
              <a:rPr lang="en-US" sz="2000" dirty="0"/>
              <a:t>or storage. </a:t>
            </a:r>
            <a:endParaRPr lang="en-US" sz="2000" dirty="0" smtClean="0"/>
          </a:p>
          <a:p>
            <a:pPr algn="just"/>
            <a:r>
              <a:rPr lang="en-US" sz="2000" dirty="0" smtClean="0"/>
              <a:t>Third</a:t>
            </a:r>
            <a:r>
              <a:rPr lang="en-US" sz="2000" dirty="0"/>
              <a:t>, smart contracts are </a:t>
            </a:r>
            <a:r>
              <a:rPr lang="en-US" sz="2000" i="1" dirty="0" smtClean="0"/>
              <a:t>decentralized</a:t>
            </a:r>
            <a:endParaRPr lang="en-US" sz="2000" dirty="0" smtClean="0"/>
          </a:p>
          <a:p>
            <a:pPr lvl="1" algn="just"/>
            <a:r>
              <a:rPr lang="en-US" sz="2000" dirty="0" smtClean="0"/>
              <a:t>they </a:t>
            </a:r>
            <a:r>
              <a:rPr lang="en-US" sz="2000" dirty="0"/>
              <a:t>do </a:t>
            </a:r>
            <a:r>
              <a:rPr lang="en-US" sz="2000" dirty="0" smtClean="0"/>
              <a:t>not subsist </a:t>
            </a:r>
            <a:r>
              <a:rPr lang="en-US" sz="2000" dirty="0"/>
              <a:t>on a single centralized server; </a:t>
            </a:r>
            <a:endParaRPr lang="en-US" sz="2000" dirty="0" smtClean="0"/>
          </a:p>
          <a:p>
            <a:pPr lvl="1" algn="just"/>
            <a:r>
              <a:rPr lang="en-US" sz="2000" dirty="0" smtClean="0"/>
              <a:t>they </a:t>
            </a:r>
            <a:r>
              <a:rPr lang="en-US" sz="2000" dirty="0"/>
              <a:t>are distributed and self-executing </a:t>
            </a:r>
            <a:r>
              <a:rPr lang="en-US" sz="2000" dirty="0" smtClean="0"/>
              <a:t>across network </a:t>
            </a:r>
            <a:r>
              <a:rPr lang="en-US" sz="2000" dirty="0"/>
              <a:t>nodes</a:t>
            </a:r>
          </a:p>
          <a:p>
            <a:pPr algn="just"/>
            <a:endParaRPr lang="en-US" sz="2000" dirty="0"/>
          </a:p>
        </p:txBody>
      </p:sp>
      <p:sp>
        <p:nvSpPr>
          <p:cNvPr id="4" name="Date Placeholder 3"/>
          <p:cNvSpPr>
            <a:spLocks noGrp="1"/>
          </p:cNvSpPr>
          <p:nvPr>
            <p:ph type="dt" sz="half" idx="10"/>
          </p:nvPr>
        </p:nvSpPr>
        <p:spPr/>
        <p:txBody>
          <a:bodyPr/>
          <a:lstStyle/>
          <a:p>
            <a:fld id="{0B6DF2E8-B833-45FF-9587-6A2049830236}"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16</a:t>
            </a:fld>
            <a:endParaRPr lang="en-US"/>
          </a:p>
        </p:txBody>
      </p:sp>
    </p:spTree>
    <p:extLst>
      <p:ext uri="{BB962C8B-B14F-4D97-AF65-F5344CB8AC3E}">
        <p14:creationId xmlns:p14="http://schemas.microsoft.com/office/powerpoint/2010/main" val="9052571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Smart Contracts</a:t>
            </a:r>
            <a:endParaRPr lang="en-US" dirty="0"/>
          </a:p>
        </p:txBody>
      </p:sp>
      <p:sp>
        <p:nvSpPr>
          <p:cNvPr id="3" name="Content Placeholder 2"/>
          <p:cNvSpPr>
            <a:spLocks noGrp="1"/>
          </p:cNvSpPr>
          <p:nvPr>
            <p:ph idx="1"/>
          </p:nvPr>
        </p:nvSpPr>
        <p:spPr/>
        <p:txBody>
          <a:bodyPr>
            <a:normAutofit/>
          </a:bodyPr>
          <a:lstStyle/>
          <a:p>
            <a:pPr algn="just"/>
            <a:r>
              <a:rPr lang="en-US" sz="2000" dirty="0" smtClean="0"/>
              <a:t>Smart contracts are contracts that are written in computer code and operate on a blockchain or distributed ledger</a:t>
            </a:r>
          </a:p>
          <a:p>
            <a:pPr algn="just"/>
            <a:r>
              <a:rPr lang="en-US" sz="2000" dirty="0" smtClean="0"/>
              <a:t>They automatically verify, execute, and enforce the contract based on the terms written in the code</a:t>
            </a:r>
          </a:p>
          <a:p>
            <a:pPr algn="just"/>
            <a:r>
              <a:rPr lang="en-US" sz="2000" dirty="0" smtClean="0"/>
              <a:t>Smart contracts can be partially or fully self-executing and self-enforcing</a:t>
            </a:r>
          </a:p>
          <a:p>
            <a:pPr algn="just"/>
            <a:r>
              <a:rPr lang="en-US" sz="2000" dirty="0" smtClean="0"/>
              <a:t>Run on the blockchain and operates automatically</a:t>
            </a:r>
          </a:p>
          <a:p>
            <a:pPr lvl="1" algn="just"/>
            <a:r>
              <a:rPr lang="en-US" sz="2000" dirty="0" smtClean="0"/>
              <a:t>If conditions of a contract are met, payments or value are exchanged based on the terms of the contract</a:t>
            </a:r>
          </a:p>
          <a:p>
            <a:pPr algn="just"/>
            <a:r>
              <a:rPr lang="en-US" sz="2000" dirty="0" smtClean="0"/>
              <a:t>Smart contracts on blockchain removing risks around unauthorized changes, fraud, server failure or non-compliance with the terms of the contract</a:t>
            </a:r>
            <a:endParaRPr lang="en-US" sz="2000" dirty="0"/>
          </a:p>
        </p:txBody>
      </p:sp>
      <p:sp>
        <p:nvSpPr>
          <p:cNvPr id="4" name="Date Placeholder 3"/>
          <p:cNvSpPr>
            <a:spLocks noGrp="1"/>
          </p:cNvSpPr>
          <p:nvPr>
            <p:ph type="dt" sz="half" idx="10"/>
          </p:nvPr>
        </p:nvSpPr>
        <p:spPr/>
        <p:txBody>
          <a:bodyPr/>
          <a:lstStyle/>
          <a:p>
            <a:fld id="{262099C7-B3D7-42A2-A55C-02C338D03CD9}"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17</a:t>
            </a:fld>
            <a:endParaRPr lang="en-US"/>
          </a:p>
        </p:txBody>
      </p:sp>
    </p:spTree>
    <p:extLst>
      <p:ext uri="{BB962C8B-B14F-4D97-AF65-F5344CB8AC3E}">
        <p14:creationId xmlns:p14="http://schemas.microsoft.com/office/powerpoint/2010/main" val="18785649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Smart contracts can automatize execution </a:t>
            </a:r>
            <a:r>
              <a:rPr lang="en-US" sz="4000" dirty="0" smtClean="0"/>
              <a:t>of transactions</a:t>
            </a:r>
            <a:endParaRPr lang="en-IN" sz="4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18</a:t>
            </a:fld>
            <a:endParaRPr lang="en-US"/>
          </a:p>
        </p:txBody>
      </p:sp>
      <p:pic>
        <p:nvPicPr>
          <p:cNvPr id="7" name="Picture 6"/>
          <p:cNvPicPr>
            <a:picLocks noChangeAspect="1"/>
          </p:cNvPicPr>
          <p:nvPr/>
        </p:nvPicPr>
        <p:blipFill>
          <a:blip r:embed="rId2"/>
          <a:stretch>
            <a:fillRect/>
          </a:stretch>
        </p:blipFill>
        <p:spPr>
          <a:xfrm>
            <a:off x="832464" y="1845734"/>
            <a:ext cx="9866016" cy="4516657"/>
          </a:xfrm>
          <a:prstGeom prst="rect">
            <a:avLst/>
          </a:prstGeom>
        </p:spPr>
      </p:pic>
    </p:spTree>
    <p:extLst>
      <p:ext uri="{BB962C8B-B14F-4D97-AF65-F5344CB8AC3E}">
        <p14:creationId xmlns:p14="http://schemas.microsoft.com/office/powerpoint/2010/main" val="327803296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Smart Contracts</a:t>
            </a:r>
            <a:endParaRPr lang="en-IN" dirty="0"/>
          </a:p>
        </p:txBody>
      </p:sp>
      <p:pic>
        <p:nvPicPr>
          <p:cNvPr id="7" name="Content Placeholder 6"/>
          <p:cNvPicPr>
            <a:picLocks noGrp="1" noChangeAspect="1"/>
          </p:cNvPicPr>
          <p:nvPr>
            <p:ph idx="1"/>
          </p:nvPr>
        </p:nvPicPr>
        <p:blipFill>
          <a:blip r:embed="rId2"/>
          <a:stretch>
            <a:fillRect/>
          </a:stretch>
        </p:blipFill>
        <p:spPr>
          <a:xfrm>
            <a:off x="2793271" y="1846263"/>
            <a:ext cx="6589583" cy="4265612"/>
          </a:xfrm>
          <a:prstGeom prst="rect">
            <a:avLst/>
          </a:prstGeom>
        </p:spPr>
      </p:pic>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19</a:t>
            </a:fld>
            <a:endParaRPr lang="en-US"/>
          </a:p>
        </p:txBody>
      </p:sp>
    </p:spTree>
    <p:extLst>
      <p:ext uri="{BB962C8B-B14F-4D97-AF65-F5344CB8AC3E}">
        <p14:creationId xmlns:p14="http://schemas.microsoft.com/office/powerpoint/2010/main" val="464335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Byzantine </a:t>
            </a:r>
            <a:r>
              <a:rPr lang="en-IN" dirty="0" smtClean="0"/>
              <a:t>Generals </a:t>
            </a:r>
            <a:r>
              <a:rPr lang="en-IN" dirty="0"/>
              <a:t>P</a:t>
            </a:r>
            <a:r>
              <a:rPr lang="en-IN" dirty="0" smtClean="0"/>
              <a:t>roblem</a:t>
            </a:r>
            <a:endParaRPr lang="en-IN" dirty="0"/>
          </a:p>
        </p:txBody>
      </p:sp>
      <p:sp>
        <p:nvSpPr>
          <p:cNvPr id="3" name="Content Placeholder 2"/>
          <p:cNvSpPr>
            <a:spLocks noGrp="1"/>
          </p:cNvSpPr>
          <p:nvPr>
            <p:ph idx="1"/>
          </p:nvPr>
        </p:nvSpPr>
        <p:spPr/>
        <p:txBody>
          <a:bodyPr>
            <a:normAutofit/>
          </a:bodyPr>
          <a:lstStyle/>
          <a:p>
            <a:r>
              <a:rPr lang="en-US" sz="2000" dirty="0"/>
              <a:t>S</a:t>
            </a:r>
            <a:r>
              <a:rPr lang="en-US" sz="2000" dirty="0" smtClean="0"/>
              <a:t>everal </a:t>
            </a:r>
            <a:r>
              <a:rPr lang="en-US" sz="2000" dirty="0"/>
              <a:t>divisions of the </a:t>
            </a:r>
            <a:r>
              <a:rPr lang="en-US" sz="2000" dirty="0" smtClean="0"/>
              <a:t>Byzantine army </a:t>
            </a:r>
            <a:r>
              <a:rPr lang="en-US" sz="2000" dirty="0"/>
              <a:t>are camped outside an </a:t>
            </a:r>
            <a:r>
              <a:rPr lang="en-US" sz="2000" dirty="0" smtClean="0"/>
              <a:t>enemy city</a:t>
            </a:r>
            <a:r>
              <a:rPr lang="en-US" sz="2000" dirty="0"/>
              <a:t>, each division commanded by </a:t>
            </a:r>
            <a:r>
              <a:rPr lang="en-US" sz="2000" dirty="0" smtClean="0"/>
              <a:t>its own </a:t>
            </a:r>
            <a:r>
              <a:rPr lang="en-US" sz="2000" dirty="0"/>
              <a:t>general. </a:t>
            </a:r>
            <a:endParaRPr lang="en-US" sz="2000" dirty="0" smtClean="0"/>
          </a:p>
          <a:p>
            <a:r>
              <a:rPr lang="en-US" sz="2000" dirty="0" smtClean="0"/>
              <a:t>The </a:t>
            </a:r>
            <a:r>
              <a:rPr lang="en-US" sz="2000" dirty="0"/>
              <a:t>generals </a:t>
            </a:r>
            <a:r>
              <a:rPr lang="en-US" sz="2000" dirty="0" smtClean="0"/>
              <a:t>can communicate </a:t>
            </a:r>
            <a:r>
              <a:rPr lang="en-US" sz="2000" dirty="0"/>
              <a:t>with one another </a:t>
            </a:r>
            <a:r>
              <a:rPr lang="en-US" sz="2000" dirty="0" smtClean="0"/>
              <a:t>only by </a:t>
            </a:r>
            <a:r>
              <a:rPr lang="en-US" sz="2000" dirty="0"/>
              <a:t>messenger. </a:t>
            </a:r>
            <a:endParaRPr lang="en-US" sz="2000" dirty="0" smtClean="0"/>
          </a:p>
          <a:p>
            <a:r>
              <a:rPr lang="en-US" sz="2000" dirty="0" smtClean="0"/>
              <a:t>After </a:t>
            </a:r>
            <a:r>
              <a:rPr lang="en-US" sz="2000" dirty="0"/>
              <a:t>observing </a:t>
            </a:r>
            <a:r>
              <a:rPr lang="en-US" sz="2000" dirty="0" smtClean="0"/>
              <a:t>the enemy</a:t>
            </a:r>
            <a:r>
              <a:rPr lang="en-US" sz="2000" dirty="0"/>
              <a:t>, they must decide upon </a:t>
            </a:r>
            <a:r>
              <a:rPr lang="en-US" sz="2000" dirty="0" smtClean="0"/>
              <a:t>a </a:t>
            </a:r>
            <a:r>
              <a:rPr lang="en-IN" sz="2000" dirty="0" smtClean="0"/>
              <a:t>common </a:t>
            </a:r>
            <a:r>
              <a:rPr lang="en-IN" sz="2000" dirty="0"/>
              <a:t>plan of </a:t>
            </a:r>
            <a:r>
              <a:rPr lang="en-IN" sz="2000" dirty="0" smtClean="0"/>
              <a:t>action</a:t>
            </a:r>
          </a:p>
          <a:p>
            <a:r>
              <a:rPr lang="en-IN" sz="2000" dirty="0"/>
              <a:t>Generals should reach </a:t>
            </a:r>
            <a:r>
              <a:rPr lang="en-US" sz="2000" dirty="0"/>
              <a:t>a consensus on the plan</a:t>
            </a:r>
          </a:p>
          <a:p>
            <a:pPr lvl="1"/>
            <a:r>
              <a:rPr lang="en-IN" sz="2000" dirty="0"/>
              <a:t>It could be </a:t>
            </a:r>
            <a:r>
              <a:rPr lang="en-IN" sz="2000" dirty="0" smtClean="0"/>
              <a:t>ATTACK or RETREAT</a:t>
            </a:r>
            <a:endParaRPr lang="en-IN" sz="2000" dirty="0"/>
          </a:p>
          <a:p>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dirty="0" smtClean="0"/>
              <a:t>Blockchain Technology, Dr. Reema Patel, B.Tech, IIIT Surat</a:t>
            </a:r>
            <a:endParaRPr lang="en-US" dirty="0"/>
          </a:p>
        </p:txBody>
      </p:sp>
      <p:sp>
        <p:nvSpPr>
          <p:cNvPr id="6" name="Slide Number Placeholder 5"/>
          <p:cNvSpPr>
            <a:spLocks noGrp="1"/>
          </p:cNvSpPr>
          <p:nvPr>
            <p:ph type="sldNum" sz="quarter" idx="12"/>
          </p:nvPr>
        </p:nvSpPr>
        <p:spPr/>
        <p:txBody>
          <a:bodyPr/>
          <a:lstStyle/>
          <a:p>
            <a:fld id="{06D8729C-DB62-471E-B013-4D08229BD6AF}" type="slidenum">
              <a:rPr lang="en-US" smtClean="0"/>
              <a:pPr/>
              <a:t>2</a:t>
            </a:fld>
            <a:endParaRPr lang="en-US"/>
          </a:p>
        </p:txBody>
      </p:sp>
      <p:pic>
        <p:nvPicPr>
          <p:cNvPr id="8" name="Picture 7"/>
          <p:cNvPicPr>
            <a:picLocks noChangeAspect="1"/>
          </p:cNvPicPr>
          <p:nvPr/>
        </p:nvPicPr>
        <p:blipFill>
          <a:blip r:embed="rId2"/>
          <a:stretch>
            <a:fillRect/>
          </a:stretch>
        </p:blipFill>
        <p:spPr>
          <a:xfrm>
            <a:off x="7137862" y="3728567"/>
            <a:ext cx="4982094" cy="2491047"/>
          </a:xfrm>
          <a:prstGeom prst="rect">
            <a:avLst/>
          </a:prstGeom>
        </p:spPr>
      </p:pic>
    </p:spTree>
    <p:extLst>
      <p:ext uri="{BB962C8B-B14F-4D97-AF65-F5344CB8AC3E}">
        <p14:creationId xmlns:p14="http://schemas.microsoft.com/office/powerpoint/2010/main" val="14944704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smtClean="0"/>
              <a:t>Blockchain</a:t>
            </a:r>
            <a:r>
              <a:rPr lang="en-IN" dirty="0" smtClean="0"/>
              <a:t> Revolution</a:t>
            </a:r>
            <a:endParaRPr lang="en-IN" dirty="0"/>
          </a:p>
        </p:txBody>
      </p:sp>
      <p:sp>
        <p:nvSpPr>
          <p:cNvPr id="4" name="Date Placeholder 3"/>
          <p:cNvSpPr>
            <a:spLocks noGrp="1"/>
          </p:cNvSpPr>
          <p:nvPr>
            <p:ph type="dt" sz="half" idx="10"/>
          </p:nvPr>
        </p:nvSpPr>
        <p:spPr/>
        <p:txBody>
          <a:bodyPr/>
          <a:lstStyle/>
          <a:p>
            <a:fld id="{A6EB4EB9-E2B1-49C6-AD4A-3C0E35F34303}"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20</a:t>
            </a:fld>
            <a:endParaRPr lang="en-US"/>
          </a:p>
        </p:txBody>
      </p:sp>
      <p:pic>
        <p:nvPicPr>
          <p:cNvPr id="7" name="Picture 6"/>
          <p:cNvPicPr>
            <a:picLocks noChangeAspect="1"/>
          </p:cNvPicPr>
          <p:nvPr/>
        </p:nvPicPr>
        <p:blipFill>
          <a:blip r:embed="rId2"/>
          <a:stretch>
            <a:fillRect/>
          </a:stretch>
        </p:blipFill>
        <p:spPr>
          <a:xfrm>
            <a:off x="1190517" y="1845734"/>
            <a:ext cx="8418996" cy="4485888"/>
          </a:xfrm>
          <a:prstGeom prst="rect">
            <a:avLst/>
          </a:prstGeom>
        </p:spPr>
      </p:pic>
    </p:spTree>
    <p:extLst>
      <p:ext uri="{BB962C8B-B14F-4D97-AF65-F5344CB8AC3E}">
        <p14:creationId xmlns:p14="http://schemas.microsoft.com/office/powerpoint/2010/main" val="80644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Smart contracts - </a:t>
            </a:r>
            <a:r>
              <a:rPr lang="en-US" dirty="0" err="1" smtClean="0"/>
              <a:t>Ethereum</a:t>
            </a:r>
            <a:endParaRPr lang="en-US" dirty="0"/>
          </a:p>
        </p:txBody>
      </p:sp>
      <p:sp>
        <p:nvSpPr>
          <p:cNvPr id="3" name="Content Placeholder 2"/>
          <p:cNvSpPr>
            <a:spLocks noGrp="1"/>
          </p:cNvSpPr>
          <p:nvPr>
            <p:ph idx="1"/>
          </p:nvPr>
        </p:nvSpPr>
        <p:spPr/>
        <p:txBody>
          <a:bodyPr>
            <a:normAutofit/>
          </a:bodyPr>
          <a:lstStyle/>
          <a:p>
            <a:pPr algn="just"/>
            <a:r>
              <a:rPr lang="en-US" sz="2000" dirty="0"/>
              <a:t>Ethereum smart contracts are like contractual agreements, except there is no </a:t>
            </a:r>
            <a:r>
              <a:rPr lang="en-US" sz="2000" dirty="0" smtClean="0"/>
              <a:t>central party </a:t>
            </a:r>
            <a:r>
              <a:rPr lang="en-US" sz="2000" dirty="0"/>
              <a:t>to enforce the contract. </a:t>
            </a:r>
            <a:endParaRPr lang="en-US" sz="2000" dirty="0" smtClean="0"/>
          </a:p>
          <a:p>
            <a:pPr algn="just"/>
            <a:r>
              <a:rPr lang="en-US" sz="2000" dirty="0" smtClean="0"/>
              <a:t>They </a:t>
            </a:r>
            <a:r>
              <a:rPr lang="en-US" sz="2000" dirty="0"/>
              <a:t>can also enforce implementation of a </a:t>
            </a:r>
            <a:r>
              <a:rPr lang="en-US" sz="2000" dirty="0" smtClean="0"/>
              <a:t>requirement if </a:t>
            </a:r>
            <a:r>
              <a:rPr lang="en-US" sz="2000" dirty="0"/>
              <a:t>it lives within </a:t>
            </a:r>
            <a:r>
              <a:rPr lang="en-US" sz="2000" dirty="0" smtClean="0"/>
              <a:t>Ethereum,</a:t>
            </a:r>
          </a:p>
          <a:p>
            <a:pPr lvl="1" algn="just"/>
            <a:r>
              <a:rPr lang="en-US" sz="2000" dirty="0" smtClean="0"/>
              <a:t>because </a:t>
            </a:r>
            <a:r>
              <a:rPr lang="en-US" sz="2000" dirty="0"/>
              <a:t>Ethereum can prove certain </a:t>
            </a:r>
            <a:r>
              <a:rPr lang="en-US" sz="2000" dirty="0" smtClean="0"/>
              <a:t>conditions were </a:t>
            </a:r>
            <a:r>
              <a:rPr lang="en-US" sz="2000" dirty="0"/>
              <a:t>or were not met. </a:t>
            </a:r>
            <a:endParaRPr lang="en-US" sz="2000" dirty="0" smtClean="0"/>
          </a:p>
          <a:p>
            <a:pPr lvl="1" algn="just"/>
            <a:r>
              <a:rPr lang="en-US" sz="2000" dirty="0" smtClean="0"/>
              <a:t>If it doesn’t live within Ethereum, it’s much harder to enforce.</a:t>
            </a:r>
          </a:p>
          <a:p>
            <a:pPr algn="just"/>
            <a:r>
              <a:rPr lang="en-US" sz="2000" dirty="0"/>
              <a:t>Ethereum smart contracts do not include artificial intelligence. </a:t>
            </a:r>
            <a:endParaRPr lang="en-US" sz="2000" dirty="0" smtClean="0"/>
          </a:p>
          <a:p>
            <a:pPr lvl="1" algn="just"/>
            <a:r>
              <a:rPr lang="en-US" sz="2000" dirty="0" smtClean="0"/>
              <a:t>This </a:t>
            </a:r>
            <a:r>
              <a:rPr lang="en-US" sz="2000" dirty="0"/>
              <a:t>is </a:t>
            </a:r>
            <a:r>
              <a:rPr lang="en-US" sz="2000" dirty="0" smtClean="0"/>
              <a:t>a possibility in </a:t>
            </a:r>
            <a:r>
              <a:rPr lang="en-US" sz="2000" dirty="0"/>
              <a:t>the near future.</a:t>
            </a:r>
          </a:p>
        </p:txBody>
      </p:sp>
      <p:sp>
        <p:nvSpPr>
          <p:cNvPr id="4" name="Date Placeholder 3"/>
          <p:cNvSpPr>
            <a:spLocks noGrp="1"/>
          </p:cNvSpPr>
          <p:nvPr>
            <p:ph type="dt" sz="half" idx="10"/>
          </p:nvPr>
        </p:nvSpPr>
        <p:spPr/>
        <p:txBody>
          <a:bodyPr/>
          <a:lstStyle/>
          <a:p>
            <a:fld id="{573AB762-DA18-46B9-B0E6-F2FE994F3743}"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21</a:t>
            </a:fld>
            <a:endParaRPr lang="en-US"/>
          </a:p>
        </p:txBody>
      </p:sp>
    </p:spTree>
    <p:extLst>
      <p:ext uri="{BB962C8B-B14F-4D97-AF65-F5344CB8AC3E}">
        <p14:creationId xmlns:p14="http://schemas.microsoft.com/office/powerpoint/2010/main" val="221767519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Smart contracts - </a:t>
            </a:r>
            <a:r>
              <a:rPr lang="en-US" dirty="0" err="1"/>
              <a:t>Ethereum</a:t>
            </a:r>
            <a:endParaRPr lang="en-IN" dirty="0"/>
          </a:p>
        </p:txBody>
      </p:sp>
      <p:sp>
        <p:nvSpPr>
          <p:cNvPr id="3" name="Content Placeholder 2"/>
          <p:cNvSpPr>
            <a:spLocks noGrp="1"/>
          </p:cNvSpPr>
          <p:nvPr>
            <p:ph idx="1"/>
          </p:nvPr>
        </p:nvSpPr>
        <p:spPr/>
        <p:txBody>
          <a:bodyPr>
            <a:normAutofit/>
          </a:bodyPr>
          <a:lstStyle/>
          <a:p>
            <a:pPr algn="just"/>
            <a:r>
              <a:rPr lang="en-IN" sz="2000" dirty="0" smtClean="0"/>
              <a:t>A smart contract is a code that runs on the EVM</a:t>
            </a:r>
          </a:p>
          <a:p>
            <a:pPr algn="just"/>
            <a:r>
              <a:rPr lang="en-IN" sz="2000" dirty="0" smtClean="0"/>
              <a:t>Smart contracts can accept and store ether, data, or a combination of both</a:t>
            </a:r>
          </a:p>
          <a:p>
            <a:pPr algn="just"/>
            <a:r>
              <a:rPr lang="en-IN" sz="2000" dirty="0" smtClean="0"/>
              <a:t>Using the logic programmed into the contract,</a:t>
            </a:r>
          </a:p>
          <a:p>
            <a:pPr lvl="1" algn="just"/>
            <a:r>
              <a:rPr lang="en-IN" sz="2000" dirty="0" smtClean="0"/>
              <a:t>It can distribute the ether to other accounts or even other smart contracts</a:t>
            </a:r>
          </a:p>
          <a:p>
            <a:pPr algn="just"/>
            <a:r>
              <a:rPr lang="en-IN" sz="2000" dirty="0" smtClean="0"/>
              <a:t>Example:</a:t>
            </a:r>
          </a:p>
          <a:p>
            <a:pPr lvl="1" algn="just"/>
            <a:r>
              <a:rPr lang="en-IN" sz="2000" dirty="0" smtClean="0"/>
              <a:t>Alice wants to hire bob to build her a bakery</a:t>
            </a:r>
          </a:p>
          <a:p>
            <a:pPr lvl="1" algn="just"/>
            <a:r>
              <a:rPr lang="en-IN" sz="2000" dirty="0" smtClean="0"/>
              <a:t>They are using an escrow contract (a place to store money until a condition is fulfilled) to store their ether before the final transaction</a:t>
            </a:r>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22</a:t>
            </a:fld>
            <a:endParaRPr lang="en-US"/>
          </a:p>
        </p:txBody>
      </p:sp>
    </p:spTree>
    <p:extLst>
      <p:ext uri="{BB962C8B-B14F-4D97-AF65-F5344CB8AC3E}">
        <p14:creationId xmlns:p14="http://schemas.microsoft.com/office/powerpoint/2010/main" val="208138280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Smart contracts - </a:t>
            </a:r>
            <a:r>
              <a:rPr lang="en-US" dirty="0" err="1"/>
              <a:t>Ethereum</a:t>
            </a:r>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23</a:t>
            </a:fld>
            <a:endParaRPr lang="en-US"/>
          </a:p>
        </p:txBody>
      </p:sp>
      <p:pic>
        <p:nvPicPr>
          <p:cNvPr id="7" name="Picture 6"/>
          <p:cNvPicPr>
            <a:picLocks noChangeAspect="1"/>
          </p:cNvPicPr>
          <p:nvPr/>
        </p:nvPicPr>
        <p:blipFill>
          <a:blip r:embed="rId2"/>
          <a:stretch>
            <a:fillRect/>
          </a:stretch>
        </p:blipFill>
        <p:spPr>
          <a:xfrm>
            <a:off x="2398638" y="2085905"/>
            <a:ext cx="6546826" cy="3439334"/>
          </a:xfrm>
          <a:prstGeom prst="rect">
            <a:avLst/>
          </a:prstGeom>
        </p:spPr>
      </p:pic>
    </p:spTree>
    <p:extLst>
      <p:ext uri="{BB962C8B-B14F-4D97-AF65-F5344CB8AC3E}">
        <p14:creationId xmlns:p14="http://schemas.microsoft.com/office/powerpoint/2010/main" val="10502811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Smart contracts - </a:t>
            </a:r>
            <a:r>
              <a:rPr lang="en-US" dirty="0" err="1"/>
              <a:t>Ethereum</a:t>
            </a:r>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24</a:t>
            </a:fld>
            <a:endParaRPr lang="en-US"/>
          </a:p>
        </p:txBody>
      </p:sp>
      <p:pic>
        <p:nvPicPr>
          <p:cNvPr id="7" name="Picture 6"/>
          <p:cNvPicPr>
            <a:picLocks noChangeAspect="1"/>
          </p:cNvPicPr>
          <p:nvPr/>
        </p:nvPicPr>
        <p:blipFill>
          <a:blip r:embed="rId2"/>
          <a:stretch>
            <a:fillRect/>
          </a:stretch>
        </p:blipFill>
        <p:spPr>
          <a:xfrm>
            <a:off x="4079323" y="2455353"/>
            <a:ext cx="2969325" cy="3046267"/>
          </a:xfrm>
          <a:prstGeom prst="rect">
            <a:avLst/>
          </a:prstGeom>
        </p:spPr>
      </p:pic>
    </p:spTree>
    <p:extLst>
      <p:ext uri="{BB962C8B-B14F-4D97-AF65-F5344CB8AC3E}">
        <p14:creationId xmlns:p14="http://schemas.microsoft.com/office/powerpoint/2010/main" val="132145914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Example</a:t>
            </a:r>
            <a:endParaRPr lang="en-IN" dirty="0"/>
          </a:p>
        </p:txBody>
      </p:sp>
      <p:pic>
        <p:nvPicPr>
          <p:cNvPr id="7" name="Content Placeholder 6"/>
          <p:cNvPicPr>
            <a:picLocks noGrp="1" noChangeAspect="1"/>
          </p:cNvPicPr>
          <p:nvPr>
            <p:ph idx="1"/>
          </p:nvPr>
        </p:nvPicPr>
        <p:blipFill>
          <a:blip r:embed="rId2"/>
          <a:stretch>
            <a:fillRect/>
          </a:stretch>
        </p:blipFill>
        <p:spPr>
          <a:xfrm>
            <a:off x="961318" y="1846263"/>
            <a:ext cx="10253489" cy="4265612"/>
          </a:xfrm>
          <a:prstGeom prst="rect">
            <a:avLst/>
          </a:prstGeom>
        </p:spPr>
      </p:pic>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25</a:t>
            </a:fld>
            <a:endParaRPr lang="en-US"/>
          </a:p>
        </p:txBody>
      </p:sp>
    </p:spTree>
    <p:extLst>
      <p:ext uri="{BB962C8B-B14F-4D97-AF65-F5344CB8AC3E}">
        <p14:creationId xmlns:p14="http://schemas.microsoft.com/office/powerpoint/2010/main" val="271840558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a:t>
            </a:r>
          </a:p>
        </p:txBody>
      </p:sp>
      <p:sp>
        <p:nvSpPr>
          <p:cNvPr id="3" name="Content Placeholder 2"/>
          <p:cNvSpPr>
            <a:spLocks noGrp="1"/>
          </p:cNvSpPr>
          <p:nvPr>
            <p:ph idx="1"/>
          </p:nvPr>
        </p:nvSpPr>
        <p:spPr/>
        <p:txBody>
          <a:bodyPr>
            <a:normAutofit/>
          </a:bodyPr>
          <a:lstStyle/>
          <a:p>
            <a:pPr algn="just"/>
            <a:r>
              <a:rPr lang="en-US" sz="1800" b="1" dirty="0"/>
              <a:t>Ledger</a:t>
            </a:r>
          </a:p>
          <a:p>
            <a:pPr algn="just"/>
            <a:r>
              <a:rPr lang="en-US" sz="1800" dirty="0"/>
              <a:t>At the simplest level, a </a:t>
            </a:r>
            <a:r>
              <a:rPr lang="en-US" sz="1800" dirty="0" err="1"/>
              <a:t>blockchain</a:t>
            </a:r>
            <a:r>
              <a:rPr lang="en-US" sz="1800" dirty="0"/>
              <a:t> immutably records transactions which update states in a ledger. </a:t>
            </a:r>
            <a:endParaRPr lang="en-US" sz="1800" dirty="0" smtClean="0"/>
          </a:p>
          <a:p>
            <a:pPr algn="just"/>
            <a:r>
              <a:rPr lang="en-US" sz="1800" dirty="0" smtClean="0"/>
              <a:t>A </a:t>
            </a:r>
            <a:r>
              <a:rPr lang="en-US" sz="1800" dirty="0"/>
              <a:t>smart contract programmatically accesses two distinct pieces of the ledger – a </a:t>
            </a:r>
            <a:r>
              <a:rPr lang="en-US" sz="1800" b="1" dirty="0" err="1"/>
              <a:t>blockchain</a:t>
            </a:r>
            <a:r>
              <a:rPr lang="en-US" sz="1800" dirty="0"/>
              <a:t>, which immutably records the history of all transactions, and a </a:t>
            </a:r>
            <a:r>
              <a:rPr lang="en-US" sz="1800" b="1" dirty="0"/>
              <a:t>world state</a:t>
            </a:r>
            <a:r>
              <a:rPr lang="en-US" sz="1800" dirty="0"/>
              <a:t> that holds a cache of the current value of these states, as it’s the current value of an object that is usually required.</a:t>
            </a:r>
          </a:p>
          <a:p>
            <a:pPr algn="just"/>
            <a:r>
              <a:rPr lang="en-US" sz="1800" dirty="0"/>
              <a:t>Smart contracts primarily </a:t>
            </a:r>
            <a:r>
              <a:rPr lang="en-US" sz="1800" b="1" dirty="0"/>
              <a:t>put</a:t>
            </a:r>
            <a:r>
              <a:rPr lang="en-US" sz="1800" dirty="0"/>
              <a:t>, </a:t>
            </a:r>
            <a:r>
              <a:rPr lang="en-US" sz="1800" b="1" dirty="0"/>
              <a:t>get</a:t>
            </a:r>
            <a:r>
              <a:rPr lang="en-US" sz="1800" dirty="0"/>
              <a:t> and </a:t>
            </a:r>
            <a:r>
              <a:rPr lang="en-US" sz="1800" b="1" dirty="0"/>
              <a:t>delete</a:t>
            </a:r>
            <a:r>
              <a:rPr lang="en-US" sz="1800" dirty="0"/>
              <a:t> states in the world state, and can also query the immutable </a:t>
            </a:r>
            <a:r>
              <a:rPr lang="en-US" sz="1800" dirty="0" err="1"/>
              <a:t>blockchain</a:t>
            </a:r>
            <a:r>
              <a:rPr lang="en-US" sz="1800" dirty="0"/>
              <a:t> record of transactions.</a:t>
            </a:r>
          </a:p>
          <a:p>
            <a:pPr algn="just"/>
            <a:r>
              <a:rPr lang="en-US" sz="1800" dirty="0"/>
              <a:t>A </a:t>
            </a:r>
            <a:r>
              <a:rPr lang="en-US" sz="1800" b="1" dirty="0"/>
              <a:t>get</a:t>
            </a:r>
            <a:r>
              <a:rPr lang="en-US" sz="1800" dirty="0"/>
              <a:t> typically represents a query to retrieve information about the current state of a business object.</a:t>
            </a:r>
          </a:p>
          <a:p>
            <a:pPr algn="just"/>
            <a:r>
              <a:rPr lang="en-US" sz="1800" dirty="0"/>
              <a:t>A </a:t>
            </a:r>
            <a:r>
              <a:rPr lang="en-US" sz="1800" b="1" dirty="0"/>
              <a:t>put</a:t>
            </a:r>
            <a:r>
              <a:rPr lang="en-US" sz="1800" dirty="0"/>
              <a:t> typically creates a new business object or modifies an existing one in the ledger world state.</a:t>
            </a:r>
          </a:p>
          <a:p>
            <a:pPr algn="just"/>
            <a:r>
              <a:rPr lang="en-US" sz="1800" dirty="0"/>
              <a:t>A </a:t>
            </a:r>
            <a:r>
              <a:rPr lang="en-US" sz="1800" b="1" dirty="0"/>
              <a:t>delete</a:t>
            </a:r>
            <a:r>
              <a:rPr lang="en-US" sz="1800" dirty="0"/>
              <a:t> typically represents the removal of a business object from the current state of the ledger, but not its history.</a:t>
            </a:r>
          </a:p>
          <a:p>
            <a:pPr algn="just"/>
            <a:endParaRPr lang="en-IN" sz="18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26</a:t>
            </a:fld>
            <a:endParaRPr lang="en-US"/>
          </a:p>
        </p:txBody>
      </p:sp>
    </p:spTree>
    <p:extLst>
      <p:ext uri="{BB962C8B-B14F-4D97-AF65-F5344CB8AC3E}">
        <p14:creationId xmlns:p14="http://schemas.microsoft.com/office/powerpoint/2010/main" val="267209083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a:t>
            </a:r>
          </a:p>
        </p:txBody>
      </p:sp>
      <p:sp>
        <p:nvSpPr>
          <p:cNvPr id="3" name="Content Placeholder 2"/>
          <p:cNvSpPr>
            <a:spLocks noGrp="1"/>
          </p:cNvSpPr>
          <p:nvPr>
            <p:ph idx="1"/>
          </p:nvPr>
        </p:nvSpPr>
        <p:spPr/>
        <p:txBody>
          <a:bodyPr/>
          <a:lstStyle/>
          <a:p>
            <a:r>
              <a:rPr lang="en-IN" sz="2000" dirty="0"/>
              <a:t>Endorsement</a:t>
            </a:r>
          </a:p>
          <a:p>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27</a:t>
            </a:fld>
            <a:endParaRPr lang="en-US"/>
          </a:p>
        </p:txBody>
      </p:sp>
      <p:pic>
        <p:nvPicPr>
          <p:cNvPr id="7" name="Picture 6"/>
          <p:cNvPicPr>
            <a:picLocks noChangeAspect="1"/>
          </p:cNvPicPr>
          <p:nvPr/>
        </p:nvPicPr>
        <p:blipFill>
          <a:blip r:embed="rId2"/>
          <a:stretch>
            <a:fillRect/>
          </a:stretch>
        </p:blipFill>
        <p:spPr>
          <a:xfrm>
            <a:off x="1910946" y="2311399"/>
            <a:ext cx="8354867" cy="3630421"/>
          </a:xfrm>
          <a:prstGeom prst="rect">
            <a:avLst/>
          </a:prstGeom>
        </p:spPr>
      </p:pic>
    </p:spTree>
    <p:extLst>
      <p:ext uri="{BB962C8B-B14F-4D97-AF65-F5344CB8AC3E}">
        <p14:creationId xmlns:p14="http://schemas.microsoft.com/office/powerpoint/2010/main" val="198125047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a:t>
            </a:r>
          </a:p>
        </p:txBody>
      </p:sp>
      <p:sp>
        <p:nvSpPr>
          <p:cNvPr id="3" name="Content Placeholder 2"/>
          <p:cNvSpPr>
            <a:spLocks noGrp="1"/>
          </p:cNvSpPr>
          <p:nvPr>
            <p:ph idx="1"/>
          </p:nvPr>
        </p:nvSpPr>
        <p:spPr/>
        <p:txBody>
          <a:bodyPr/>
          <a:lstStyle/>
          <a:p>
            <a:r>
              <a:rPr lang="en-IN" sz="2000" dirty="0"/>
              <a:t>Valid transactions</a:t>
            </a:r>
          </a:p>
          <a:p>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28</a:t>
            </a:fld>
            <a:endParaRPr lang="en-US"/>
          </a:p>
        </p:txBody>
      </p:sp>
      <p:pic>
        <p:nvPicPr>
          <p:cNvPr id="7" name="Picture 6"/>
          <p:cNvPicPr>
            <a:picLocks noChangeAspect="1"/>
          </p:cNvPicPr>
          <p:nvPr/>
        </p:nvPicPr>
        <p:blipFill>
          <a:blip r:embed="rId2"/>
          <a:stretch>
            <a:fillRect/>
          </a:stretch>
        </p:blipFill>
        <p:spPr>
          <a:xfrm>
            <a:off x="2685869" y="2063241"/>
            <a:ext cx="7692571" cy="3975988"/>
          </a:xfrm>
          <a:prstGeom prst="rect">
            <a:avLst/>
          </a:prstGeom>
        </p:spPr>
      </p:pic>
    </p:spTree>
    <p:extLst>
      <p:ext uri="{BB962C8B-B14F-4D97-AF65-F5344CB8AC3E}">
        <p14:creationId xmlns:p14="http://schemas.microsoft.com/office/powerpoint/2010/main" val="166943916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a:t>
            </a:r>
          </a:p>
        </p:txBody>
      </p:sp>
      <p:pic>
        <p:nvPicPr>
          <p:cNvPr id="7" name="Content Placeholder 6"/>
          <p:cNvPicPr>
            <a:picLocks noGrp="1" noChangeAspect="1"/>
          </p:cNvPicPr>
          <p:nvPr>
            <p:ph idx="1"/>
          </p:nvPr>
        </p:nvPicPr>
        <p:blipFill>
          <a:blip r:embed="rId2"/>
          <a:stretch>
            <a:fillRect/>
          </a:stretch>
        </p:blipFill>
        <p:spPr>
          <a:xfrm>
            <a:off x="1349524" y="1846263"/>
            <a:ext cx="9477077" cy="4265612"/>
          </a:xfrm>
          <a:prstGeom prst="rect">
            <a:avLst/>
          </a:prstGeom>
        </p:spPr>
      </p:pic>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29</a:t>
            </a:fld>
            <a:endParaRPr lang="en-US"/>
          </a:p>
        </p:txBody>
      </p:sp>
    </p:spTree>
    <p:extLst>
      <p:ext uri="{BB962C8B-B14F-4D97-AF65-F5344CB8AC3E}">
        <p14:creationId xmlns:p14="http://schemas.microsoft.com/office/powerpoint/2010/main" val="25218384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Byzantine Generals Problem</a:t>
            </a:r>
          </a:p>
        </p:txBody>
      </p:sp>
      <p:sp>
        <p:nvSpPr>
          <p:cNvPr id="3" name="Content Placeholder 2"/>
          <p:cNvSpPr>
            <a:spLocks noGrp="1"/>
          </p:cNvSpPr>
          <p:nvPr>
            <p:ph idx="1"/>
          </p:nvPr>
        </p:nvSpPr>
        <p:spPr/>
        <p:txBody>
          <a:bodyPr>
            <a:normAutofit lnSpcReduction="10000"/>
          </a:bodyPr>
          <a:lstStyle/>
          <a:p>
            <a:pPr algn="just"/>
            <a:r>
              <a:rPr lang="en-IN" dirty="0"/>
              <a:t>But there might </a:t>
            </a:r>
            <a:r>
              <a:rPr lang="en-IN" dirty="0" smtClean="0"/>
              <a:t>be traitors - </a:t>
            </a:r>
            <a:r>
              <a:rPr lang="en-IN" dirty="0"/>
              <a:t>traitors can </a:t>
            </a:r>
            <a:r>
              <a:rPr lang="en-IN" dirty="0" smtClean="0"/>
              <a:t>act arbitrarily</a:t>
            </a:r>
            <a:endParaRPr lang="en-IN" dirty="0"/>
          </a:p>
          <a:p>
            <a:pPr algn="just"/>
            <a:r>
              <a:rPr lang="en-IN" dirty="0" smtClean="0"/>
              <a:t>All </a:t>
            </a:r>
            <a:r>
              <a:rPr lang="en-IN" dirty="0"/>
              <a:t>loyal generals </a:t>
            </a:r>
            <a:r>
              <a:rPr lang="en-IN" dirty="0" smtClean="0"/>
              <a:t>should reach </a:t>
            </a:r>
            <a:r>
              <a:rPr lang="en-IN" dirty="0"/>
              <a:t>a </a:t>
            </a:r>
            <a:r>
              <a:rPr lang="en-IN" dirty="0" smtClean="0"/>
              <a:t>consensus</a:t>
            </a:r>
          </a:p>
          <a:p>
            <a:pPr algn="just"/>
            <a:r>
              <a:rPr lang="en-US" dirty="0"/>
              <a:t>IC1. All loyal lieutenants obey the same order</a:t>
            </a:r>
          </a:p>
          <a:p>
            <a:pPr algn="just"/>
            <a:r>
              <a:rPr lang="en-US" dirty="0" smtClean="0"/>
              <a:t>IC2</a:t>
            </a:r>
            <a:r>
              <a:rPr lang="en-US" dirty="0"/>
              <a:t>. If the commanding general is loyal, then every </a:t>
            </a:r>
            <a:r>
              <a:rPr lang="en-US" dirty="0" smtClean="0"/>
              <a:t>loyal lieutenant </a:t>
            </a:r>
            <a:r>
              <a:rPr lang="en-US" dirty="0"/>
              <a:t>obeys the order he sends</a:t>
            </a:r>
            <a:r>
              <a:rPr lang="en-US" dirty="0" smtClean="0"/>
              <a:t>.</a:t>
            </a:r>
          </a:p>
          <a:p>
            <a:pPr algn="just"/>
            <a:endParaRPr lang="en-US" dirty="0"/>
          </a:p>
          <a:p>
            <a:r>
              <a:rPr lang="en-IN" dirty="0"/>
              <a:t>Consistency/Agreement</a:t>
            </a:r>
          </a:p>
          <a:p>
            <a:r>
              <a:rPr lang="en-IN" dirty="0" smtClean="0"/>
              <a:t>Validity</a:t>
            </a:r>
          </a:p>
          <a:p>
            <a:r>
              <a:rPr lang="en-IN" dirty="0" smtClean="0"/>
              <a:t>Liveness/Termination?</a:t>
            </a:r>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3</a:t>
            </a:fld>
            <a:endParaRPr lang="en-US"/>
          </a:p>
        </p:txBody>
      </p:sp>
    </p:spTree>
    <p:extLst>
      <p:ext uri="{BB962C8B-B14F-4D97-AF65-F5344CB8AC3E}">
        <p14:creationId xmlns:p14="http://schemas.microsoft.com/office/powerpoint/2010/main" val="17960184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Deterministic Smart Contract</a:t>
            </a:r>
          </a:p>
        </p:txBody>
      </p:sp>
      <p:sp>
        <p:nvSpPr>
          <p:cNvPr id="3" name="Content Placeholder 2"/>
          <p:cNvSpPr>
            <a:spLocks noGrp="1"/>
          </p:cNvSpPr>
          <p:nvPr>
            <p:ph idx="1"/>
          </p:nvPr>
        </p:nvSpPr>
        <p:spPr/>
        <p:txBody>
          <a:bodyPr>
            <a:normAutofit/>
          </a:bodyPr>
          <a:lstStyle/>
          <a:p>
            <a:pPr algn="just"/>
            <a:r>
              <a:rPr lang="en-IN" sz="2000" dirty="0" smtClean="0"/>
              <a:t>Smart contract can be divided into deterministic and non-deterministic smart contracts</a:t>
            </a:r>
            <a:r>
              <a:rPr lang="en-IN" sz="2000" dirty="0"/>
              <a:t>.</a:t>
            </a:r>
          </a:p>
          <a:p>
            <a:pPr algn="just"/>
            <a:r>
              <a:rPr lang="en-IN" sz="2000" dirty="0" smtClean="0"/>
              <a:t>Deterministic smart contracts are smart contract codes that do not depend on outside information other than information on the </a:t>
            </a:r>
            <a:r>
              <a:rPr lang="en-IN" sz="2000" dirty="0" err="1" smtClean="0"/>
              <a:t>Blockchain</a:t>
            </a:r>
            <a:r>
              <a:rPr lang="en-IN" sz="2000" dirty="0" smtClean="0"/>
              <a:t> in which they live in to be triggered and work effectively.</a:t>
            </a:r>
          </a:p>
          <a:p>
            <a:pPr algn="just"/>
            <a:r>
              <a:rPr lang="en-IN" sz="2000" dirty="0" smtClean="0"/>
              <a:t>In other words, the </a:t>
            </a:r>
            <a:r>
              <a:rPr lang="en-IN" sz="2000" dirty="0" err="1" smtClean="0"/>
              <a:t>Blockchain</a:t>
            </a:r>
            <a:r>
              <a:rPr lang="en-IN" sz="2000" dirty="0" smtClean="0"/>
              <a:t> network facilitating the smart contract has sufficient information to make decisions</a:t>
            </a:r>
            <a:r>
              <a:rPr lang="en-IN" sz="2000" dirty="0"/>
              <a:t>.</a:t>
            </a:r>
          </a:p>
          <a:p>
            <a:pPr algn="just"/>
            <a:r>
              <a:rPr lang="en-IN" sz="2000" dirty="0"/>
              <a:t>E.g.,</a:t>
            </a:r>
          </a:p>
          <a:p>
            <a:pPr algn="just"/>
            <a:r>
              <a:rPr lang="en-IN" sz="2000" dirty="0" smtClean="0"/>
              <a:t>peer-to-peer lottery: the funds are held on the </a:t>
            </a:r>
            <a:r>
              <a:rPr lang="en-IN" sz="2000" dirty="0" err="1" smtClean="0"/>
              <a:t>Blockchain</a:t>
            </a:r>
            <a:r>
              <a:rPr lang="en-IN" sz="2000" dirty="0" smtClean="0"/>
              <a:t> network and random numbers are also generated by the smart contract code.</a:t>
            </a:r>
          </a:p>
          <a:p>
            <a:pPr algn="just"/>
            <a:r>
              <a:rPr lang="en-IN" sz="2000" dirty="0" smtClean="0"/>
              <a:t>At the end of the lottery, the funds are transferred the winners account via his or her address on the </a:t>
            </a:r>
            <a:r>
              <a:rPr lang="en-IN" sz="2000" dirty="0" err="1" smtClean="0"/>
              <a:t>Blockchain</a:t>
            </a:r>
            <a:r>
              <a:rPr lang="en-IN" sz="2000" dirty="0" smtClean="0"/>
              <a:t> network</a:t>
            </a:r>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30</a:t>
            </a:fld>
            <a:endParaRPr lang="en-US"/>
          </a:p>
        </p:txBody>
      </p:sp>
    </p:spTree>
    <p:extLst>
      <p:ext uri="{BB962C8B-B14F-4D97-AF65-F5344CB8AC3E}">
        <p14:creationId xmlns:p14="http://schemas.microsoft.com/office/powerpoint/2010/main" val="227188324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Non-Deterministic Smart Contracts</a:t>
            </a:r>
          </a:p>
        </p:txBody>
      </p:sp>
      <p:pic>
        <p:nvPicPr>
          <p:cNvPr id="7" name="Content Placeholder 6"/>
          <p:cNvPicPr>
            <a:picLocks noGrp="1" noChangeAspect="1"/>
          </p:cNvPicPr>
          <p:nvPr>
            <p:ph idx="1"/>
          </p:nvPr>
        </p:nvPicPr>
        <p:blipFill>
          <a:blip r:embed="rId2"/>
          <a:stretch>
            <a:fillRect/>
          </a:stretch>
        </p:blipFill>
        <p:spPr>
          <a:xfrm>
            <a:off x="512150" y="1796386"/>
            <a:ext cx="11359810" cy="4265612"/>
          </a:xfrm>
          <a:prstGeom prst="rect">
            <a:avLst/>
          </a:prstGeom>
        </p:spPr>
      </p:pic>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31</a:t>
            </a:fld>
            <a:endParaRPr lang="en-US"/>
          </a:p>
        </p:txBody>
      </p:sp>
    </p:spTree>
    <p:extLst>
      <p:ext uri="{BB962C8B-B14F-4D97-AF65-F5344CB8AC3E}">
        <p14:creationId xmlns:p14="http://schemas.microsoft.com/office/powerpoint/2010/main" val="16808629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Decentralized Application (</a:t>
            </a:r>
            <a:r>
              <a:rPr lang="en-IN" dirty="0" err="1"/>
              <a:t>Dapp</a:t>
            </a:r>
            <a:r>
              <a:rPr lang="en-IN" dirty="0"/>
              <a:t>)</a:t>
            </a:r>
          </a:p>
        </p:txBody>
      </p:sp>
      <p:sp>
        <p:nvSpPr>
          <p:cNvPr id="3" name="Content Placeholder 2"/>
          <p:cNvSpPr>
            <a:spLocks noGrp="1"/>
          </p:cNvSpPr>
          <p:nvPr>
            <p:ph idx="1"/>
          </p:nvPr>
        </p:nvSpPr>
        <p:spPr>
          <a:xfrm>
            <a:off x="304800" y="1845734"/>
            <a:ext cx="4250575" cy="4265506"/>
          </a:xfrm>
        </p:spPr>
        <p:txBody>
          <a:bodyPr>
            <a:normAutofit/>
          </a:bodyPr>
          <a:lstStyle/>
          <a:p>
            <a:pPr algn="just"/>
            <a:r>
              <a:rPr lang="en-US" sz="1800" dirty="0" err="1" smtClean="0"/>
              <a:t>Dapp</a:t>
            </a:r>
            <a:r>
              <a:rPr lang="en-US" sz="1800" dirty="0" smtClean="0"/>
              <a:t> is </a:t>
            </a:r>
            <a:r>
              <a:rPr lang="en-US" sz="1800" dirty="0"/>
              <a:t>an application that uses smart contracts. </a:t>
            </a:r>
          </a:p>
          <a:p>
            <a:pPr algn="just"/>
            <a:r>
              <a:rPr lang="en-US" sz="1800" dirty="0" err="1" smtClean="0"/>
              <a:t>Dapp</a:t>
            </a:r>
            <a:r>
              <a:rPr lang="en-US" sz="1800" dirty="0" smtClean="0"/>
              <a:t> provides </a:t>
            </a:r>
            <a:r>
              <a:rPr lang="en-US" sz="1800" dirty="0"/>
              <a:t>a user-friendly interface to smart contracts</a:t>
            </a:r>
          </a:p>
          <a:p>
            <a:pPr algn="just"/>
            <a:r>
              <a:rPr lang="en-US" sz="1800" dirty="0" err="1" smtClean="0"/>
              <a:t>Dapp</a:t>
            </a:r>
            <a:r>
              <a:rPr lang="en-US" sz="1800" dirty="0" smtClean="0"/>
              <a:t> main </a:t>
            </a:r>
            <a:r>
              <a:rPr lang="en-US" sz="1800" dirty="0"/>
              <a:t>components are smart contract and files for web user interface front-end/back-end </a:t>
            </a:r>
          </a:p>
          <a:p>
            <a:pPr algn="just"/>
            <a:endParaRPr lang="en-IN" sz="18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32</a:t>
            </a:fld>
            <a:endParaRPr lang="en-US"/>
          </a:p>
        </p:txBody>
      </p:sp>
      <p:pic>
        <p:nvPicPr>
          <p:cNvPr id="7" name="Picture 6"/>
          <p:cNvPicPr>
            <a:picLocks noChangeAspect="1"/>
          </p:cNvPicPr>
          <p:nvPr/>
        </p:nvPicPr>
        <p:blipFill>
          <a:blip r:embed="rId2"/>
          <a:stretch>
            <a:fillRect/>
          </a:stretch>
        </p:blipFill>
        <p:spPr>
          <a:xfrm>
            <a:off x="4630190" y="2028607"/>
            <a:ext cx="7455015" cy="3899759"/>
          </a:xfrm>
          <a:prstGeom prst="rect">
            <a:avLst/>
          </a:prstGeom>
        </p:spPr>
      </p:pic>
    </p:spTree>
    <p:extLst>
      <p:ext uri="{BB962C8B-B14F-4D97-AF65-F5344CB8AC3E}">
        <p14:creationId xmlns:p14="http://schemas.microsoft.com/office/powerpoint/2010/main" val="68459681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a:t>DappCreation</a:t>
            </a:r>
            <a:r>
              <a:rPr lang="en-IN" dirty="0"/>
              <a:t> Workflow</a:t>
            </a:r>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33</a:t>
            </a:fld>
            <a:endParaRPr lang="en-US"/>
          </a:p>
        </p:txBody>
      </p:sp>
      <p:pic>
        <p:nvPicPr>
          <p:cNvPr id="9" name="Picture 8"/>
          <p:cNvPicPr>
            <a:picLocks noChangeAspect="1"/>
          </p:cNvPicPr>
          <p:nvPr/>
        </p:nvPicPr>
        <p:blipFill>
          <a:blip r:embed="rId2"/>
          <a:stretch>
            <a:fillRect/>
          </a:stretch>
        </p:blipFill>
        <p:spPr>
          <a:xfrm>
            <a:off x="1674439" y="1912315"/>
            <a:ext cx="8250958" cy="4307299"/>
          </a:xfrm>
          <a:prstGeom prst="rect">
            <a:avLst/>
          </a:prstGeom>
        </p:spPr>
      </p:pic>
    </p:spTree>
    <p:extLst>
      <p:ext uri="{BB962C8B-B14F-4D97-AF65-F5344CB8AC3E}">
        <p14:creationId xmlns:p14="http://schemas.microsoft.com/office/powerpoint/2010/main" val="4447108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a:t>Blockchain</a:t>
            </a:r>
            <a:r>
              <a:rPr lang="en-US" dirty="0"/>
              <a:t> Forks</a:t>
            </a:r>
          </a:p>
        </p:txBody>
      </p:sp>
      <p:sp>
        <p:nvSpPr>
          <p:cNvPr id="6" name="Content Placeholder 5"/>
          <p:cNvSpPr>
            <a:spLocks noGrp="1"/>
          </p:cNvSpPr>
          <p:nvPr>
            <p:ph idx="1"/>
          </p:nvPr>
        </p:nvSpPr>
        <p:spPr/>
        <p:txBody>
          <a:bodyPr>
            <a:normAutofit fontScale="92500" lnSpcReduction="20000"/>
          </a:bodyPr>
          <a:lstStyle/>
          <a:p>
            <a:pPr algn="just"/>
            <a:r>
              <a:rPr lang="en-US" dirty="0"/>
              <a:t>Because the </a:t>
            </a:r>
            <a:r>
              <a:rPr lang="en-US" dirty="0" err="1"/>
              <a:t>blockchain</a:t>
            </a:r>
            <a:r>
              <a:rPr lang="en-US" dirty="0"/>
              <a:t> is a decentralized data structure, different copies of it are </a:t>
            </a:r>
            <a:r>
              <a:rPr lang="en-US" dirty="0" smtClean="0"/>
              <a:t>not always </a:t>
            </a:r>
            <a:r>
              <a:rPr lang="en-US" dirty="0"/>
              <a:t>consistent. </a:t>
            </a:r>
            <a:endParaRPr lang="en-US" dirty="0" smtClean="0"/>
          </a:p>
          <a:p>
            <a:pPr algn="just"/>
            <a:r>
              <a:rPr lang="en-US" dirty="0" smtClean="0"/>
              <a:t>Blocks </a:t>
            </a:r>
            <a:r>
              <a:rPr lang="en-US" dirty="0"/>
              <a:t>might arrive at different nodes at different times, causing </a:t>
            </a:r>
            <a:r>
              <a:rPr lang="en-US" dirty="0" smtClean="0"/>
              <a:t>the nodes </a:t>
            </a:r>
            <a:r>
              <a:rPr lang="en-US" dirty="0"/>
              <a:t>to have different perspectives of the </a:t>
            </a:r>
            <a:r>
              <a:rPr lang="en-US" dirty="0" err="1"/>
              <a:t>blockchain</a:t>
            </a:r>
            <a:r>
              <a:rPr lang="en-US" dirty="0" smtClean="0"/>
              <a:t>.</a:t>
            </a:r>
          </a:p>
          <a:p>
            <a:pPr algn="just"/>
            <a:r>
              <a:rPr lang="en-US" dirty="0" smtClean="0"/>
              <a:t>To resolve this, each node always  selects </a:t>
            </a:r>
            <a:r>
              <a:rPr lang="en-US" dirty="0"/>
              <a:t>and attempts to extend the chain of blocks that represents the most proof of </a:t>
            </a:r>
            <a:r>
              <a:rPr lang="en-US" dirty="0" smtClean="0"/>
              <a:t>work, also </a:t>
            </a:r>
            <a:r>
              <a:rPr lang="en-US" dirty="0"/>
              <a:t>known as the longest chain or greatest cumulative difficulty chain. </a:t>
            </a:r>
            <a:endParaRPr lang="en-US" dirty="0" smtClean="0"/>
          </a:p>
          <a:p>
            <a:pPr algn="just"/>
            <a:r>
              <a:rPr lang="en-US" dirty="0" smtClean="0"/>
              <a:t>By summing the </a:t>
            </a:r>
            <a:r>
              <a:rPr lang="en-US" dirty="0"/>
              <a:t>difficulty recorded in each block in a chain, a node can calculate the total </a:t>
            </a:r>
            <a:r>
              <a:rPr lang="en-US" dirty="0" smtClean="0"/>
              <a:t>amount of </a:t>
            </a:r>
            <a:r>
              <a:rPr lang="en-US" dirty="0"/>
              <a:t>proof of work that has been expended to create that chain. </a:t>
            </a:r>
            <a:endParaRPr lang="en-US" dirty="0" smtClean="0"/>
          </a:p>
          <a:p>
            <a:pPr algn="just"/>
            <a:r>
              <a:rPr lang="en-US" dirty="0" smtClean="0"/>
              <a:t>As </a:t>
            </a:r>
            <a:r>
              <a:rPr lang="en-US" dirty="0"/>
              <a:t>long as all nodes </a:t>
            </a:r>
            <a:r>
              <a:rPr lang="en-US" dirty="0" smtClean="0"/>
              <a:t>select the </a:t>
            </a:r>
            <a:r>
              <a:rPr lang="en-US" dirty="0"/>
              <a:t>longest cumulative difficulty chain, the global </a:t>
            </a:r>
            <a:r>
              <a:rPr lang="en-US" dirty="0" err="1"/>
              <a:t>bitcoin</a:t>
            </a:r>
            <a:r>
              <a:rPr lang="en-US" dirty="0"/>
              <a:t> network eventually </a:t>
            </a:r>
            <a:r>
              <a:rPr lang="en-US" dirty="0" smtClean="0"/>
              <a:t>converges to </a:t>
            </a:r>
            <a:r>
              <a:rPr lang="en-US" dirty="0"/>
              <a:t>a consistent state. </a:t>
            </a:r>
            <a:endParaRPr lang="en-US" dirty="0" smtClean="0"/>
          </a:p>
          <a:p>
            <a:pPr algn="just"/>
            <a:r>
              <a:rPr lang="en-US" dirty="0" smtClean="0"/>
              <a:t>Forks </a:t>
            </a:r>
            <a:r>
              <a:rPr lang="en-US" dirty="0"/>
              <a:t>occur as temporary inconsistencies between versions of </a:t>
            </a:r>
            <a:r>
              <a:rPr lang="en-US" dirty="0" smtClean="0"/>
              <a:t>the </a:t>
            </a:r>
            <a:r>
              <a:rPr lang="en-US" dirty="0" err="1" smtClean="0"/>
              <a:t>blockchain</a:t>
            </a:r>
            <a:r>
              <a:rPr lang="en-US" dirty="0"/>
              <a:t>, which are resolved by eventual </a:t>
            </a:r>
            <a:r>
              <a:rPr lang="en-US" dirty="0" err="1"/>
              <a:t>reconvergence</a:t>
            </a:r>
            <a:r>
              <a:rPr lang="en-US" dirty="0"/>
              <a:t> as more blocks are added </a:t>
            </a:r>
            <a:r>
              <a:rPr lang="en-US" dirty="0" smtClean="0"/>
              <a:t>to one </a:t>
            </a:r>
            <a:r>
              <a:rPr lang="en-US" dirty="0"/>
              <a:t>of the forks.</a:t>
            </a:r>
          </a:p>
        </p:txBody>
      </p:sp>
      <p:sp>
        <p:nvSpPr>
          <p:cNvPr id="2" name="Date Placeholder 1"/>
          <p:cNvSpPr>
            <a:spLocks noGrp="1"/>
          </p:cNvSpPr>
          <p:nvPr>
            <p:ph type="dt" sz="half" idx="10"/>
          </p:nvPr>
        </p:nvSpPr>
        <p:spPr/>
        <p:txBody>
          <a:bodyPr/>
          <a:lstStyle/>
          <a:p>
            <a:fld id="{538E3EC1-B7F5-438C-84B8-7ABCE1846E74}" type="datetime1">
              <a:rPr lang="en-US" smtClean="0"/>
              <a:t>10/24/2023</a:t>
            </a:fld>
            <a:endParaRPr lang="en-US"/>
          </a:p>
        </p:txBody>
      </p:sp>
      <p:sp>
        <p:nvSpPr>
          <p:cNvPr id="4" name="Slide Number Placeholder 3"/>
          <p:cNvSpPr>
            <a:spLocks noGrp="1"/>
          </p:cNvSpPr>
          <p:nvPr>
            <p:ph type="sldNum" sz="quarter" idx="12"/>
          </p:nvPr>
        </p:nvSpPr>
        <p:spPr/>
        <p:txBody>
          <a:bodyPr/>
          <a:lstStyle/>
          <a:p>
            <a:fld id="{06D8729C-DB62-471E-B013-4D08229BD6AF}" type="slidenum">
              <a:rPr lang="en-US" smtClean="0"/>
              <a:pPr/>
              <a:t>34</a:t>
            </a:fld>
            <a:endParaRPr lang="en-US"/>
          </a:p>
        </p:txBody>
      </p:sp>
    </p:spTree>
    <p:extLst>
      <p:ext uri="{BB962C8B-B14F-4D97-AF65-F5344CB8AC3E}">
        <p14:creationId xmlns:p14="http://schemas.microsoft.com/office/powerpoint/2010/main" val="250361222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Blockchain</a:t>
            </a:r>
            <a:r>
              <a:rPr lang="en-US" dirty="0"/>
              <a:t> Forks</a:t>
            </a:r>
          </a:p>
        </p:txBody>
      </p:sp>
      <p:sp>
        <p:nvSpPr>
          <p:cNvPr id="3" name="Content Placeholder 2"/>
          <p:cNvSpPr>
            <a:spLocks noGrp="1"/>
          </p:cNvSpPr>
          <p:nvPr>
            <p:ph idx="1"/>
          </p:nvPr>
        </p:nvSpPr>
        <p:spPr/>
        <p:txBody>
          <a:bodyPr>
            <a:normAutofit/>
          </a:bodyPr>
          <a:lstStyle/>
          <a:p>
            <a:pPr algn="just"/>
            <a:r>
              <a:rPr lang="en-US" dirty="0"/>
              <a:t>In reality, </a:t>
            </a:r>
            <a:r>
              <a:rPr lang="en-US" dirty="0" smtClean="0"/>
              <a:t>the </a:t>
            </a:r>
            <a:r>
              <a:rPr lang="en-US" dirty="0" err="1" smtClean="0"/>
              <a:t>bitcoin</a:t>
            </a:r>
            <a:r>
              <a:rPr lang="en-US" dirty="0" smtClean="0"/>
              <a:t> </a:t>
            </a:r>
            <a:r>
              <a:rPr lang="en-US" dirty="0"/>
              <a:t>network’s topology is not organized geographically. </a:t>
            </a:r>
            <a:endParaRPr lang="en-US" dirty="0" smtClean="0"/>
          </a:p>
          <a:p>
            <a:pPr algn="just"/>
            <a:r>
              <a:rPr lang="en-US" dirty="0" smtClean="0"/>
              <a:t>it </a:t>
            </a:r>
            <a:r>
              <a:rPr lang="en-US" dirty="0"/>
              <a:t>forms a </a:t>
            </a:r>
            <a:r>
              <a:rPr lang="en-US" dirty="0" smtClean="0"/>
              <a:t>mesh network </a:t>
            </a:r>
            <a:r>
              <a:rPr lang="en-US" dirty="0"/>
              <a:t>of interconnected nodes, which might be located very far from each </a:t>
            </a:r>
            <a:r>
              <a:rPr lang="en-US" dirty="0" smtClean="0"/>
              <a:t>other geographically</a:t>
            </a:r>
            <a:r>
              <a:rPr lang="en-US" dirty="0"/>
              <a:t>. </a:t>
            </a:r>
            <a:endParaRPr lang="en-US" dirty="0" smtClean="0"/>
          </a:p>
          <a:p>
            <a:pPr algn="just"/>
            <a:r>
              <a:rPr lang="en-US" dirty="0" smtClean="0"/>
              <a:t>In the </a:t>
            </a:r>
            <a:r>
              <a:rPr lang="en-US" dirty="0" err="1" smtClean="0"/>
              <a:t>bitcoin</a:t>
            </a:r>
            <a:r>
              <a:rPr lang="en-US" dirty="0" smtClean="0"/>
              <a:t> </a:t>
            </a:r>
            <a:r>
              <a:rPr lang="en-US" dirty="0"/>
              <a:t>network, the “distance” </a:t>
            </a:r>
            <a:r>
              <a:rPr lang="en-US" dirty="0" smtClean="0"/>
              <a:t>between nodes </a:t>
            </a:r>
            <a:r>
              <a:rPr lang="en-US" dirty="0"/>
              <a:t>is measured in “hops” from node to node, not on their physical location. </a:t>
            </a:r>
          </a:p>
        </p:txBody>
      </p:sp>
      <p:sp>
        <p:nvSpPr>
          <p:cNvPr id="4" name="Date Placeholder 3"/>
          <p:cNvSpPr>
            <a:spLocks noGrp="1"/>
          </p:cNvSpPr>
          <p:nvPr>
            <p:ph type="dt" sz="half" idx="10"/>
          </p:nvPr>
        </p:nvSpPr>
        <p:spPr/>
        <p:txBody>
          <a:bodyPr/>
          <a:lstStyle/>
          <a:p>
            <a:fld id="{861EE971-14E2-4194-A7AB-B7981CCBD37E}"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35</a:t>
            </a:fld>
            <a:endParaRPr lang="en-US"/>
          </a:p>
        </p:txBody>
      </p:sp>
    </p:spTree>
    <p:extLst>
      <p:ext uri="{BB962C8B-B14F-4D97-AF65-F5344CB8AC3E}">
        <p14:creationId xmlns:p14="http://schemas.microsoft.com/office/powerpoint/2010/main" val="360300877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a:blip r:embed="rId2"/>
          <a:stretch>
            <a:fillRect/>
          </a:stretch>
        </p:blipFill>
        <p:spPr>
          <a:xfrm>
            <a:off x="1659015" y="975361"/>
            <a:ext cx="10532985" cy="5324794"/>
          </a:xfrm>
          <a:prstGeom prst="rect">
            <a:avLst/>
          </a:prstGeom>
        </p:spPr>
      </p:pic>
      <p:sp>
        <p:nvSpPr>
          <p:cNvPr id="4" name="Date Placeholder 3"/>
          <p:cNvSpPr>
            <a:spLocks noGrp="1"/>
          </p:cNvSpPr>
          <p:nvPr>
            <p:ph type="dt" sz="half" idx="10"/>
          </p:nvPr>
        </p:nvSpPr>
        <p:spPr/>
        <p:txBody>
          <a:bodyPr/>
          <a:lstStyle/>
          <a:p>
            <a:fld id="{9B0654D6-535B-44D2-A45B-6FE6F4F9B804}"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36</a:t>
            </a:fld>
            <a:endParaRPr lang="en-US"/>
          </a:p>
        </p:txBody>
      </p:sp>
      <p:sp>
        <p:nvSpPr>
          <p:cNvPr id="9" name="Rectangle 8"/>
          <p:cNvSpPr/>
          <p:nvPr/>
        </p:nvSpPr>
        <p:spPr>
          <a:xfrm>
            <a:off x="304800" y="203049"/>
            <a:ext cx="7189084" cy="461665"/>
          </a:xfrm>
          <a:prstGeom prst="rect">
            <a:avLst/>
          </a:prstGeom>
        </p:spPr>
        <p:txBody>
          <a:bodyPr wrap="none">
            <a:spAutoFit/>
          </a:bodyPr>
          <a:lstStyle/>
          <a:p>
            <a:r>
              <a:rPr lang="en-US" sz="2400" dirty="0"/>
              <a:t>Visualization of a </a:t>
            </a:r>
            <a:r>
              <a:rPr lang="en-US" sz="2400" dirty="0" err="1"/>
              <a:t>blockchain</a:t>
            </a:r>
            <a:r>
              <a:rPr lang="en-US" sz="2400" dirty="0"/>
              <a:t> fork event—before the fork</a:t>
            </a:r>
          </a:p>
        </p:txBody>
      </p:sp>
    </p:spTree>
    <p:extLst>
      <p:ext uri="{BB962C8B-B14F-4D97-AF65-F5344CB8AC3E}">
        <p14:creationId xmlns:p14="http://schemas.microsoft.com/office/powerpoint/2010/main" val="349251385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875E228-F29B-4976-9C62-618ACF1A7767}"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37</a:t>
            </a:fld>
            <a:endParaRPr lang="en-US"/>
          </a:p>
        </p:txBody>
      </p:sp>
      <p:pic>
        <p:nvPicPr>
          <p:cNvPr id="9" name="Picture 8"/>
          <p:cNvPicPr>
            <a:picLocks noChangeAspect="1"/>
          </p:cNvPicPr>
          <p:nvPr/>
        </p:nvPicPr>
        <p:blipFill>
          <a:blip r:embed="rId2"/>
          <a:stretch>
            <a:fillRect/>
          </a:stretch>
        </p:blipFill>
        <p:spPr>
          <a:xfrm>
            <a:off x="2097195" y="894143"/>
            <a:ext cx="9980505" cy="5542978"/>
          </a:xfrm>
          <a:prstGeom prst="rect">
            <a:avLst/>
          </a:prstGeom>
        </p:spPr>
      </p:pic>
      <p:sp>
        <p:nvSpPr>
          <p:cNvPr id="10" name="Rectangle 9"/>
          <p:cNvSpPr/>
          <p:nvPr/>
        </p:nvSpPr>
        <p:spPr>
          <a:xfrm>
            <a:off x="304800" y="203049"/>
            <a:ext cx="9245416" cy="461665"/>
          </a:xfrm>
          <a:prstGeom prst="rect">
            <a:avLst/>
          </a:prstGeom>
        </p:spPr>
        <p:txBody>
          <a:bodyPr wrap="none">
            <a:spAutoFit/>
          </a:bodyPr>
          <a:lstStyle/>
          <a:p>
            <a:r>
              <a:rPr lang="en-US" sz="2400" dirty="0"/>
              <a:t>Visualization of a </a:t>
            </a:r>
            <a:r>
              <a:rPr lang="en-US" sz="2400" dirty="0" err="1"/>
              <a:t>blockchain</a:t>
            </a:r>
            <a:r>
              <a:rPr lang="en-US" sz="2400" dirty="0"/>
              <a:t> fork event: two blocks found simultaneously</a:t>
            </a:r>
          </a:p>
        </p:txBody>
      </p:sp>
    </p:spTree>
    <p:extLst>
      <p:ext uri="{BB962C8B-B14F-4D97-AF65-F5344CB8AC3E}">
        <p14:creationId xmlns:p14="http://schemas.microsoft.com/office/powerpoint/2010/main" val="54378704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25965A1-7D15-46FD-995A-16B90B19E5A8}"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38</a:t>
            </a:fld>
            <a:endParaRPr lang="en-US"/>
          </a:p>
        </p:txBody>
      </p:sp>
      <p:pic>
        <p:nvPicPr>
          <p:cNvPr id="8" name="Picture 7"/>
          <p:cNvPicPr>
            <a:picLocks noChangeAspect="1"/>
          </p:cNvPicPr>
          <p:nvPr/>
        </p:nvPicPr>
        <p:blipFill>
          <a:blip r:embed="rId2"/>
          <a:stretch>
            <a:fillRect/>
          </a:stretch>
        </p:blipFill>
        <p:spPr>
          <a:xfrm>
            <a:off x="304800" y="954640"/>
            <a:ext cx="11567160" cy="5847606"/>
          </a:xfrm>
          <a:prstGeom prst="rect">
            <a:avLst/>
          </a:prstGeom>
        </p:spPr>
      </p:pic>
      <p:sp>
        <p:nvSpPr>
          <p:cNvPr id="9" name="Rectangle 8"/>
          <p:cNvSpPr/>
          <p:nvPr/>
        </p:nvSpPr>
        <p:spPr>
          <a:xfrm>
            <a:off x="304798" y="203049"/>
            <a:ext cx="11567161" cy="461665"/>
          </a:xfrm>
          <a:prstGeom prst="rect">
            <a:avLst/>
          </a:prstGeom>
        </p:spPr>
        <p:txBody>
          <a:bodyPr wrap="square">
            <a:spAutoFit/>
          </a:bodyPr>
          <a:lstStyle/>
          <a:p>
            <a:r>
              <a:rPr lang="en-US" sz="2400" dirty="0"/>
              <a:t>Visualization of a </a:t>
            </a:r>
            <a:r>
              <a:rPr lang="en-US" sz="2400" dirty="0" err="1"/>
              <a:t>blockchain</a:t>
            </a:r>
            <a:r>
              <a:rPr lang="en-US" sz="2400" dirty="0"/>
              <a:t> fork event: two blocks propagate, splitting </a:t>
            </a:r>
            <a:r>
              <a:rPr lang="en-US" sz="2400" dirty="0" smtClean="0"/>
              <a:t>the network</a:t>
            </a:r>
            <a:endParaRPr lang="en-US" sz="2400" dirty="0"/>
          </a:p>
        </p:txBody>
      </p:sp>
    </p:spTree>
    <p:extLst>
      <p:ext uri="{BB962C8B-B14F-4D97-AF65-F5344CB8AC3E}">
        <p14:creationId xmlns:p14="http://schemas.microsoft.com/office/powerpoint/2010/main" val="21780875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B1F614-2056-4DD7-A730-65AFF565A490}" type="datetime1">
              <a:rPr lang="en-US" smtClean="0"/>
              <a:t>10/24/2023</a:t>
            </a:fld>
            <a:endParaRPr lang="en-US"/>
          </a:p>
        </p:txBody>
      </p:sp>
      <p:sp>
        <p:nvSpPr>
          <p:cNvPr id="4" name="Slide Number Placeholder 3"/>
          <p:cNvSpPr>
            <a:spLocks noGrp="1"/>
          </p:cNvSpPr>
          <p:nvPr>
            <p:ph type="sldNum" sz="quarter" idx="12"/>
          </p:nvPr>
        </p:nvSpPr>
        <p:spPr/>
        <p:txBody>
          <a:bodyPr/>
          <a:lstStyle/>
          <a:p>
            <a:fld id="{06D8729C-DB62-471E-B013-4D08229BD6AF}" type="slidenum">
              <a:rPr lang="en-US" smtClean="0"/>
              <a:pPr/>
              <a:t>39</a:t>
            </a:fld>
            <a:endParaRPr lang="en-US"/>
          </a:p>
        </p:txBody>
      </p:sp>
      <p:pic>
        <p:nvPicPr>
          <p:cNvPr id="5" name="Picture 4"/>
          <p:cNvPicPr>
            <a:picLocks noChangeAspect="1"/>
          </p:cNvPicPr>
          <p:nvPr/>
        </p:nvPicPr>
        <p:blipFill>
          <a:blip r:embed="rId2"/>
          <a:stretch>
            <a:fillRect/>
          </a:stretch>
        </p:blipFill>
        <p:spPr>
          <a:xfrm>
            <a:off x="304800" y="879790"/>
            <a:ext cx="11709824" cy="5922456"/>
          </a:xfrm>
          <a:prstGeom prst="rect">
            <a:avLst/>
          </a:prstGeom>
        </p:spPr>
      </p:pic>
      <p:sp>
        <p:nvSpPr>
          <p:cNvPr id="6" name="Rectangle 5"/>
          <p:cNvSpPr/>
          <p:nvPr/>
        </p:nvSpPr>
        <p:spPr>
          <a:xfrm>
            <a:off x="304798" y="203049"/>
            <a:ext cx="11567161" cy="461665"/>
          </a:xfrm>
          <a:prstGeom prst="rect">
            <a:avLst/>
          </a:prstGeom>
        </p:spPr>
        <p:txBody>
          <a:bodyPr wrap="square">
            <a:spAutoFit/>
          </a:bodyPr>
          <a:lstStyle/>
          <a:p>
            <a:r>
              <a:rPr lang="en-US" sz="2400" dirty="0"/>
              <a:t>Visualization of a </a:t>
            </a:r>
            <a:r>
              <a:rPr lang="en-US" sz="2400" dirty="0" err="1"/>
              <a:t>blockchain</a:t>
            </a:r>
            <a:r>
              <a:rPr lang="en-US" sz="2400" dirty="0"/>
              <a:t> fork event: a new block extends one fork</a:t>
            </a:r>
          </a:p>
        </p:txBody>
      </p:sp>
    </p:spTree>
    <p:extLst>
      <p:ext uri="{BB962C8B-B14F-4D97-AF65-F5344CB8AC3E}">
        <p14:creationId xmlns:p14="http://schemas.microsoft.com/office/powerpoint/2010/main" val="294421141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Byzantine Generals Problem</a:t>
            </a:r>
          </a:p>
        </p:txBody>
      </p:sp>
      <p:pic>
        <p:nvPicPr>
          <p:cNvPr id="7" name="Content Placeholder 6"/>
          <p:cNvPicPr>
            <a:picLocks noGrp="1" noChangeAspect="1"/>
          </p:cNvPicPr>
          <p:nvPr>
            <p:ph idx="1"/>
          </p:nvPr>
        </p:nvPicPr>
        <p:blipFill>
          <a:blip r:embed="rId2"/>
          <a:stretch>
            <a:fillRect/>
          </a:stretch>
        </p:blipFill>
        <p:spPr>
          <a:xfrm>
            <a:off x="2861241" y="1879513"/>
            <a:ext cx="8498572" cy="4265612"/>
          </a:xfrm>
          <a:prstGeom prst="rect">
            <a:avLst/>
          </a:prstGeom>
        </p:spPr>
      </p:pic>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4</a:t>
            </a:fld>
            <a:endParaRPr lang="en-US"/>
          </a:p>
        </p:txBody>
      </p:sp>
      <p:sp>
        <p:nvSpPr>
          <p:cNvPr id="8" name="TextBox 7"/>
          <p:cNvSpPr txBox="1"/>
          <p:nvPr/>
        </p:nvSpPr>
        <p:spPr>
          <a:xfrm>
            <a:off x="304800" y="1820488"/>
            <a:ext cx="2005485" cy="369332"/>
          </a:xfrm>
          <a:prstGeom prst="rect">
            <a:avLst/>
          </a:prstGeom>
          <a:noFill/>
        </p:spPr>
        <p:txBody>
          <a:bodyPr wrap="none" rtlCol="0">
            <a:spAutoFit/>
          </a:bodyPr>
          <a:lstStyle/>
          <a:p>
            <a:r>
              <a:rPr lang="en-IN" dirty="0" smtClean="0"/>
              <a:t>Consistency Broken</a:t>
            </a:r>
            <a:endParaRPr lang="en-IN" dirty="0"/>
          </a:p>
        </p:txBody>
      </p:sp>
    </p:spTree>
    <p:extLst>
      <p:ext uri="{BB962C8B-B14F-4D97-AF65-F5344CB8AC3E}">
        <p14:creationId xmlns:p14="http://schemas.microsoft.com/office/powerpoint/2010/main" val="23630504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386F57-783F-4358-B5E6-4CD1BC7B6F69}" type="datetime1">
              <a:rPr lang="en-US" smtClean="0"/>
              <a:t>10/24/2023</a:t>
            </a:fld>
            <a:endParaRPr lang="en-US"/>
          </a:p>
        </p:txBody>
      </p:sp>
      <p:sp>
        <p:nvSpPr>
          <p:cNvPr id="4" name="Slide Number Placeholder 3"/>
          <p:cNvSpPr>
            <a:spLocks noGrp="1"/>
          </p:cNvSpPr>
          <p:nvPr>
            <p:ph type="sldNum" sz="quarter" idx="12"/>
          </p:nvPr>
        </p:nvSpPr>
        <p:spPr/>
        <p:txBody>
          <a:bodyPr/>
          <a:lstStyle/>
          <a:p>
            <a:fld id="{06D8729C-DB62-471E-B013-4D08229BD6AF}" type="slidenum">
              <a:rPr lang="en-US" smtClean="0"/>
              <a:pPr/>
              <a:t>40</a:t>
            </a:fld>
            <a:endParaRPr lang="en-US"/>
          </a:p>
        </p:txBody>
      </p:sp>
      <p:pic>
        <p:nvPicPr>
          <p:cNvPr id="5" name="Picture 4"/>
          <p:cNvPicPr>
            <a:picLocks noChangeAspect="1"/>
          </p:cNvPicPr>
          <p:nvPr/>
        </p:nvPicPr>
        <p:blipFill>
          <a:blip r:embed="rId2"/>
          <a:stretch>
            <a:fillRect/>
          </a:stretch>
        </p:blipFill>
        <p:spPr>
          <a:xfrm>
            <a:off x="195072" y="772683"/>
            <a:ext cx="11887200" cy="6012166"/>
          </a:xfrm>
          <a:prstGeom prst="rect">
            <a:avLst/>
          </a:prstGeom>
        </p:spPr>
      </p:pic>
      <p:sp>
        <p:nvSpPr>
          <p:cNvPr id="6" name="Rectangle 5"/>
          <p:cNvSpPr/>
          <p:nvPr/>
        </p:nvSpPr>
        <p:spPr>
          <a:xfrm>
            <a:off x="304798" y="203049"/>
            <a:ext cx="11567161" cy="461665"/>
          </a:xfrm>
          <a:prstGeom prst="rect">
            <a:avLst/>
          </a:prstGeom>
        </p:spPr>
        <p:txBody>
          <a:bodyPr wrap="square">
            <a:spAutoFit/>
          </a:bodyPr>
          <a:lstStyle/>
          <a:p>
            <a:r>
              <a:rPr lang="en-US" sz="2400" dirty="0"/>
              <a:t>Visualization of a </a:t>
            </a:r>
            <a:r>
              <a:rPr lang="en-US" sz="2400" dirty="0" err="1"/>
              <a:t>blockchain</a:t>
            </a:r>
            <a:r>
              <a:rPr lang="en-US" sz="2400" dirty="0"/>
              <a:t> fork event: the network </a:t>
            </a:r>
            <a:r>
              <a:rPr lang="en-US" sz="2400" dirty="0" err="1"/>
              <a:t>reconverges</a:t>
            </a:r>
            <a:r>
              <a:rPr lang="en-US" sz="2400" dirty="0"/>
              <a:t> on a </a:t>
            </a:r>
            <a:r>
              <a:rPr lang="en-US" sz="2400" dirty="0" smtClean="0"/>
              <a:t>new longest </a:t>
            </a:r>
            <a:r>
              <a:rPr lang="en-US" sz="2400" dirty="0"/>
              <a:t>chain</a:t>
            </a:r>
          </a:p>
        </p:txBody>
      </p:sp>
    </p:spTree>
    <p:extLst>
      <p:ext uri="{BB962C8B-B14F-4D97-AF65-F5344CB8AC3E}">
        <p14:creationId xmlns:p14="http://schemas.microsoft.com/office/powerpoint/2010/main" val="352798521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Consensus Attacks</a:t>
            </a:r>
          </a:p>
        </p:txBody>
      </p:sp>
      <p:sp>
        <p:nvSpPr>
          <p:cNvPr id="6" name="Content Placeholder 5"/>
          <p:cNvSpPr>
            <a:spLocks noGrp="1"/>
          </p:cNvSpPr>
          <p:nvPr>
            <p:ph idx="1"/>
          </p:nvPr>
        </p:nvSpPr>
        <p:spPr/>
        <p:txBody>
          <a:bodyPr/>
          <a:lstStyle/>
          <a:p>
            <a:pPr algn="just"/>
            <a:r>
              <a:rPr lang="en-US" dirty="0" err="1"/>
              <a:t>Bitcoin’s</a:t>
            </a:r>
            <a:r>
              <a:rPr lang="en-US" dirty="0"/>
              <a:t> consensus mechanism is, at least theoretically, vulnerable to attack by </a:t>
            </a:r>
            <a:r>
              <a:rPr lang="en-US" dirty="0" smtClean="0"/>
              <a:t>miners (or </a:t>
            </a:r>
            <a:r>
              <a:rPr lang="en-US" dirty="0"/>
              <a:t>pools) that attempt to use their hashing power to dishonest or destructive ends. </a:t>
            </a:r>
            <a:endParaRPr lang="en-US" dirty="0" smtClean="0"/>
          </a:p>
          <a:p>
            <a:pPr algn="just"/>
            <a:r>
              <a:rPr lang="en-US" dirty="0" smtClean="0"/>
              <a:t>the </a:t>
            </a:r>
            <a:r>
              <a:rPr lang="en-US" dirty="0"/>
              <a:t>consensus mechanism depends on having a majority of the miners </a:t>
            </a:r>
            <a:r>
              <a:rPr lang="en-US" dirty="0" smtClean="0"/>
              <a:t>acting honestly </a:t>
            </a:r>
            <a:r>
              <a:rPr lang="en-US" dirty="0"/>
              <a:t>out of self-interest. </a:t>
            </a:r>
            <a:endParaRPr lang="en-US" dirty="0" smtClean="0"/>
          </a:p>
          <a:p>
            <a:pPr algn="just"/>
            <a:r>
              <a:rPr lang="en-US" dirty="0" smtClean="0"/>
              <a:t>However</a:t>
            </a:r>
            <a:r>
              <a:rPr lang="en-US" dirty="0"/>
              <a:t>, if a miner or group of miners can achieve </a:t>
            </a:r>
            <a:r>
              <a:rPr lang="en-US" dirty="0" smtClean="0"/>
              <a:t>a significant </a:t>
            </a:r>
            <a:r>
              <a:rPr lang="en-US" dirty="0"/>
              <a:t>share of the mining power, they can attack the consensus mechanism so </a:t>
            </a:r>
            <a:r>
              <a:rPr lang="en-US" dirty="0" smtClean="0"/>
              <a:t>as to </a:t>
            </a:r>
            <a:r>
              <a:rPr lang="en-US" dirty="0"/>
              <a:t>disrupt the security and availability of the </a:t>
            </a:r>
            <a:r>
              <a:rPr lang="en-US" dirty="0" err="1"/>
              <a:t>bitcoin</a:t>
            </a:r>
            <a:r>
              <a:rPr lang="en-US" dirty="0"/>
              <a:t> network</a:t>
            </a:r>
          </a:p>
        </p:txBody>
      </p:sp>
      <p:sp>
        <p:nvSpPr>
          <p:cNvPr id="2" name="Date Placeholder 1"/>
          <p:cNvSpPr>
            <a:spLocks noGrp="1"/>
          </p:cNvSpPr>
          <p:nvPr>
            <p:ph type="dt" sz="half" idx="10"/>
          </p:nvPr>
        </p:nvSpPr>
        <p:spPr/>
        <p:txBody>
          <a:bodyPr/>
          <a:lstStyle/>
          <a:p>
            <a:fld id="{6571A8FA-586F-49F7-AFE6-B093E686588A}" type="datetime1">
              <a:rPr lang="en-US" smtClean="0"/>
              <a:t>10/24/2023</a:t>
            </a:fld>
            <a:endParaRPr lang="en-US"/>
          </a:p>
        </p:txBody>
      </p:sp>
      <p:sp>
        <p:nvSpPr>
          <p:cNvPr id="4" name="Slide Number Placeholder 3"/>
          <p:cNvSpPr>
            <a:spLocks noGrp="1"/>
          </p:cNvSpPr>
          <p:nvPr>
            <p:ph type="sldNum" sz="quarter" idx="12"/>
          </p:nvPr>
        </p:nvSpPr>
        <p:spPr/>
        <p:txBody>
          <a:bodyPr/>
          <a:lstStyle/>
          <a:p>
            <a:fld id="{06D8729C-DB62-471E-B013-4D08229BD6AF}" type="slidenum">
              <a:rPr lang="en-US" smtClean="0"/>
              <a:pPr/>
              <a:t>41</a:t>
            </a:fld>
            <a:endParaRPr lang="en-US"/>
          </a:p>
        </p:txBody>
      </p:sp>
    </p:spTree>
    <p:extLst>
      <p:ext uri="{BB962C8B-B14F-4D97-AF65-F5344CB8AC3E}">
        <p14:creationId xmlns:p14="http://schemas.microsoft.com/office/powerpoint/2010/main" val="204775774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Consensus Attacks</a:t>
            </a:r>
          </a:p>
        </p:txBody>
      </p:sp>
      <p:sp>
        <p:nvSpPr>
          <p:cNvPr id="3" name="Content Placeholder 2"/>
          <p:cNvSpPr>
            <a:spLocks noGrp="1"/>
          </p:cNvSpPr>
          <p:nvPr>
            <p:ph idx="1"/>
          </p:nvPr>
        </p:nvSpPr>
        <p:spPr/>
        <p:txBody>
          <a:bodyPr/>
          <a:lstStyle/>
          <a:p>
            <a:pPr algn="just"/>
            <a:r>
              <a:rPr lang="en-US" dirty="0" err="1"/>
              <a:t>Bitcoin’s</a:t>
            </a:r>
            <a:r>
              <a:rPr lang="en-US" dirty="0"/>
              <a:t> ledger becomes more and more </a:t>
            </a:r>
            <a:r>
              <a:rPr lang="en-US" dirty="0" smtClean="0"/>
              <a:t>immutable as </a:t>
            </a:r>
            <a:r>
              <a:rPr lang="en-US" dirty="0"/>
              <a:t>time passes. </a:t>
            </a:r>
            <a:endParaRPr lang="en-US" dirty="0" smtClean="0"/>
          </a:p>
          <a:p>
            <a:pPr algn="just"/>
            <a:r>
              <a:rPr lang="en-US" dirty="0" smtClean="0"/>
              <a:t>While </a:t>
            </a:r>
            <a:r>
              <a:rPr lang="en-US" dirty="0"/>
              <a:t>in theory, a fork can be achieved at any depth, in practice, </a:t>
            </a:r>
            <a:r>
              <a:rPr lang="en-US" dirty="0" smtClean="0"/>
              <a:t>the computing </a:t>
            </a:r>
            <a:r>
              <a:rPr lang="en-US" dirty="0"/>
              <a:t>power needed to force a very deep fork is immense, making old </a:t>
            </a:r>
            <a:r>
              <a:rPr lang="en-US" dirty="0" smtClean="0"/>
              <a:t>blocks practically immutable.</a:t>
            </a:r>
          </a:p>
          <a:p>
            <a:pPr algn="just"/>
            <a:r>
              <a:rPr lang="en-US" dirty="0" smtClean="0"/>
              <a:t>Consensus </a:t>
            </a:r>
            <a:r>
              <a:rPr lang="en-US" dirty="0"/>
              <a:t>attacks also do not affect the security of the </a:t>
            </a:r>
            <a:r>
              <a:rPr lang="en-US" dirty="0" smtClean="0"/>
              <a:t>private keys </a:t>
            </a:r>
            <a:r>
              <a:rPr lang="en-US" dirty="0"/>
              <a:t>and signing algorithm (ECDSA). </a:t>
            </a:r>
            <a:endParaRPr lang="en-US" dirty="0" smtClean="0"/>
          </a:p>
          <a:p>
            <a:pPr algn="just"/>
            <a:r>
              <a:rPr lang="en-US" dirty="0" smtClean="0"/>
              <a:t>A </a:t>
            </a:r>
            <a:r>
              <a:rPr lang="en-US" dirty="0"/>
              <a:t>consensus attack cannot steal </a:t>
            </a:r>
            <a:r>
              <a:rPr lang="en-US" dirty="0" err="1"/>
              <a:t>bitcoins</a:t>
            </a:r>
            <a:r>
              <a:rPr lang="en-US" dirty="0"/>
              <a:t>, </a:t>
            </a:r>
            <a:r>
              <a:rPr lang="en-US" dirty="0" smtClean="0"/>
              <a:t>spend </a:t>
            </a:r>
            <a:r>
              <a:rPr lang="en-US" dirty="0" err="1" smtClean="0"/>
              <a:t>bitcoins</a:t>
            </a:r>
            <a:r>
              <a:rPr lang="en-US" dirty="0" smtClean="0"/>
              <a:t> </a:t>
            </a:r>
            <a:r>
              <a:rPr lang="en-US" dirty="0"/>
              <a:t>without signatures, redirect </a:t>
            </a:r>
            <a:r>
              <a:rPr lang="en-US" dirty="0" err="1"/>
              <a:t>bitcoins</a:t>
            </a:r>
            <a:r>
              <a:rPr lang="en-US" dirty="0"/>
              <a:t>, or otherwise change past transactions </a:t>
            </a:r>
            <a:r>
              <a:rPr lang="en-US" dirty="0" smtClean="0"/>
              <a:t>or ownership </a:t>
            </a:r>
            <a:r>
              <a:rPr lang="en-US" dirty="0"/>
              <a:t>records. </a:t>
            </a:r>
            <a:endParaRPr lang="en-US" dirty="0" smtClean="0"/>
          </a:p>
          <a:p>
            <a:pPr algn="just"/>
            <a:r>
              <a:rPr lang="en-US" dirty="0" smtClean="0"/>
              <a:t>Consensus </a:t>
            </a:r>
            <a:r>
              <a:rPr lang="en-US" dirty="0"/>
              <a:t>attacks can only affect the most recent blocks and </a:t>
            </a:r>
            <a:r>
              <a:rPr lang="en-US" dirty="0" smtClean="0"/>
              <a:t>cause denial-of-service </a:t>
            </a:r>
            <a:r>
              <a:rPr lang="en-US" dirty="0"/>
              <a:t>disruptions on the creation of future blocks.</a:t>
            </a:r>
          </a:p>
        </p:txBody>
      </p:sp>
      <p:sp>
        <p:nvSpPr>
          <p:cNvPr id="4" name="Date Placeholder 3"/>
          <p:cNvSpPr>
            <a:spLocks noGrp="1"/>
          </p:cNvSpPr>
          <p:nvPr>
            <p:ph type="dt" sz="half" idx="10"/>
          </p:nvPr>
        </p:nvSpPr>
        <p:spPr/>
        <p:txBody>
          <a:bodyPr/>
          <a:lstStyle/>
          <a:p>
            <a:fld id="{05654FB6-1424-42D3-BEEA-1AAD4936D9E4}"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42</a:t>
            </a:fld>
            <a:endParaRPr lang="en-US"/>
          </a:p>
        </p:txBody>
      </p:sp>
    </p:spTree>
    <p:extLst>
      <p:ext uri="{BB962C8B-B14F-4D97-AF65-F5344CB8AC3E}">
        <p14:creationId xmlns:p14="http://schemas.microsoft.com/office/powerpoint/2010/main" val="155036423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Fork in Blockchain</a:t>
            </a:r>
            <a:endParaRPr lang="en-US" dirty="0"/>
          </a:p>
        </p:txBody>
      </p:sp>
      <p:sp>
        <p:nvSpPr>
          <p:cNvPr id="3" name="Content Placeholder 2"/>
          <p:cNvSpPr>
            <a:spLocks noGrp="1"/>
          </p:cNvSpPr>
          <p:nvPr>
            <p:ph idx="1"/>
          </p:nvPr>
        </p:nvSpPr>
        <p:spPr/>
        <p:txBody>
          <a:bodyPr/>
          <a:lstStyle/>
          <a:p>
            <a:pPr algn="just"/>
            <a:r>
              <a:rPr lang="en-US" dirty="0" smtClean="0"/>
              <a:t>Two Types of fork in blockchain:</a:t>
            </a:r>
          </a:p>
          <a:p>
            <a:pPr lvl="1" algn="just"/>
            <a:r>
              <a:rPr lang="en-US" dirty="0" smtClean="0"/>
              <a:t>Soft Fork</a:t>
            </a:r>
          </a:p>
          <a:p>
            <a:pPr lvl="1" algn="just"/>
            <a:r>
              <a:rPr lang="en-US" dirty="0" smtClean="0"/>
              <a:t>Hard Fork</a:t>
            </a:r>
          </a:p>
          <a:p>
            <a:pPr marL="201168" lvl="1" indent="0" algn="just">
              <a:buNone/>
            </a:pPr>
            <a:endParaRPr lang="en-US" dirty="0"/>
          </a:p>
        </p:txBody>
      </p:sp>
      <p:sp>
        <p:nvSpPr>
          <p:cNvPr id="4" name="Date Placeholder 3"/>
          <p:cNvSpPr>
            <a:spLocks noGrp="1"/>
          </p:cNvSpPr>
          <p:nvPr>
            <p:ph type="dt" sz="half" idx="10"/>
          </p:nvPr>
        </p:nvSpPr>
        <p:spPr/>
        <p:txBody>
          <a:bodyPr/>
          <a:lstStyle/>
          <a:p>
            <a:fld id="{FBE151D6-C4A6-4A91-B096-3E3565865771}"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43</a:t>
            </a:fld>
            <a:endParaRPr lang="en-US"/>
          </a:p>
        </p:txBody>
      </p:sp>
    </p:spTree>
    <p:extLst>
      <p:ext uri="{BB962C8B-B14F-4D97-AF65-F5344CB8AC3E}">
        <p14:creationId xmlns:p14="http://schemas.microsoft.com/office/powerpoint/2010/main" val="196214023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 Fork</a:t>
            </a:r>
            <a:endParaRPr lang="en-US" dirty="0"/>
          </a:p>
        </p:txBody>
      </p:sp>
      <p:sp>
        <p:nvSpPr>
          <p:cNvPr id="3" name="Content Placeholder 2"/>
          <p:cNvSpPr>
            <a:spLocks noGrp="1"/>
          </p:cNvSpPr>
          <p:nvPr>
            <p:ph idx="1"/>
          </p:nvPr>
        </p:nvSpPr>
        <p:spPr/>
        <p:txBody>
          <a:bodyPr/>
          <a:lstStyle/>
          <a:p>
            <a:pPr algn="just"/>
            <a:r>
              <a:rPr lang="en-US" dirty="0"/>
              <a:t>While transactions are added to a block and the block gets </a:t>
            </a:r>
            <a:r>
              <a:rPr lang="en-US" dirty="0" smtClean="0"/>
              <a:t>validated by </a:t>
            </a:r>
            <a:r>
              <a:rPr lang="en-US" dirty="0"/>
              <a:t>any consensus model such as </a:t>
            </a:r>
            <a:r>
              <a:rPr lang="en-US" dirty="0" smtClean="0"/>
              <a:t>POW, </a:t>
            </a:r>
          </a:p>
          <a:p>
            <a:pPr lvl="1" algn="just"/>
            <a:r>
              <a:rPr lang="en-US" dirty="0" smtClean="0"/>
              <a:t>a </a:t>
            </a:r>
            <a:r>
              <a:rPr lang="en-US" dirty="0"/>
              <a:t>temporary fork </a:t>
            </a:r>
            <a:r>
              <a:rPr lang="en-US" dirty="0" smtClean="0"/>
              <a:t>might get </a:t>
            </a:r>
            <a:r>
              <a:rPr lang="en-US" dirty="0"/>
              <a:t>created either accidentally or otherwise because people may </a:t>
            </a:r>
            <a:r>
              <a:rPr lang="en-US" dirty="0" smtClean="0"/>
              <a:t>have different </a:t>
            </a:r>
            <a:r>
              <a:rPr lang="en-US" dirty="0"/>
              <a:t>versions of the same </a:t>
            </a:r>
            <a:r>
              <a:rPr lang="en-US" dirty="0" err="1"/>
              <a:t>blockchain</a:t>
            </a:r>
            <a:r>
              <a:rPr lang="en-US" dirty="0"/>
              <a:t> ledger. </a:t>
            </a:r>
            <a:endParaRPr lang="en-US" dirty="0" smtClean="0"/>
          </a:p>
          <a:p>
            <a:pPr lvl="1" algn="just"/>
            <a:r>
              <a:rPr lang="en-US" dirty="0" smtClean="0"/>
              <a:t>In </a:t>
            </a:r>
            <a:r>
              <a:rPr lang="en-US" dirty="0"/>
              <a:t>most cases, the </a:t>
            </a:r>
            <a:r>
              <a:rPr lang="en-US" dirty="0" smtClean="0"/>
              <a:t>forks are </a:t>
            </a:r>
            <a:r>
              <a:rPr lang="en-US" dirty="0"/>
              <a:t>sorted out as soon as most people on the network start accepting </a:t>
            </a:r>
            <a:r>
              <a:rPr lang="en-US" dirty="0" smtClean="0"/>
              <a:t>the longest </a:t>
            </a:r>
            <a:r>
              <a:rPr lang="en-US" dirty="0"/>
              <a:t>chain as the moment of truth. </a:t>
            </a:r>
            <a:endParaRPr lang="en-US" dirty="0" smtClean="0"/>
          </a:p>
          <a:p>
            <a:pPr lvl="1" algn="just"/>
            <a:r>
              <a:rPr lang="en-US" dirty="0" smtClean="0"/>
              <a:t>The </a:t>
            </a:r>
            <a:r>
              <a:rPr lang="en-US" dirty="0"/>
              <a:t>side chains are discarded </a:t>
            </a:r>
            <a:r>
              <a:rPr lang="en-US" dirty="0" smtClean="0"/>
              <a:t>and acknowledged </a:t>
            </a:r>
            <a:r>
              <a:rPr lang="en-US" dirty="0"/>
              <a:t>as faulty blocks. </a:t>
            </a:r>
            <a:endParaRPr lang="en-US" dirty="0" smtClean="0"/>
          </a:p>
          <a:p>
            <a:pPr lvl="1" algn="just"/>
            <a:r>
              <a:rPr lang="en-US" dirty="0" smtClean="0"/>
              <a:t>They </a:t>
            </a:r>
            <a:r>
              <a:rPr lang="en-US" dirty="0"/>
              <a:t>are called </a:t>
            </a:r>
            <a:r>
              <a:rPr lang="en-US" i="1" dirty="0"/>
              <a:t>soft forks</a:t>
            </a:r>
            <a:r>
              <a:rPr lang="en-US" dirty="0"/>
              <a:t>.</a:t>
            </a:r>
          </a:p>
        </p:txBody>
      </p:sp>
      <p:sp>
        <p:nvSpPr>
          <p:cNvPr id="4" name="Date Placeholder 3"/>
          <p:cNvSpPr>
            <a:spLocks noGrp="1"/>
          </p:cNvSpPr>
          <p:nvPr>
            <p:ph type="dt" sz="half" idx="10"/>
          </p:nvPr>
        </p:nvSpPr>
        <p:spPr/>
        <p:txBody>
          <a:bodyPr/>
          <a:lstStyle/>
          <a:p>
            <a:fld id="{9820F634-BC1C-4A62-9999-0E29E07E605E}"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44</a:t>
            </a:fld>
            <a:endParaRPr lang="en-US"/>
          </a:p>
        </p:txBody>
      </p:sp>
    </p:spTree>
    <p:extLst>
      <p:ext uri="{BB962C8B-B14F-4D97-AF65-F5344CB8AC3E}">
        <p14:creationId xmlns:p14="http://schemas.microsoft.com/office/powerpoint/2010/main" val="14407165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Soft Fork</a:t>
            </a:r>
            <a:endParaRPr lang="en-US"/>
          </a:p>
        </p:txBody>
      </p:sp>
      <p:sp>
        <p:nvSpPr>
          <p:cNvPr id="3" name="Content Placeholder 2"/>
          <p:cNvSpPr>
            <a:spLocks noGrp="1"/>
          </p:cNvSpPr>
          <p:nvPr>
            <p:ph idx="1"/>
          </p:nvPr>
        </p:nvSpPr>
        <p:spPr/>
        <p:txBody>
          <a:bodyPr/>
          <a:lstStyle/>
          <a:p>
            <a:pPr algn="just"/>
            <a:r>
              <a:rPr lang="en-US" dirty="0"/>
              <a:t>a soft </a:t>
            </a:r>
            <a:r>
              <a:rPr lang="en-US" dirty="0" smtClean="0"/>
              <a:t>fork </a:t>
            </a:r>
            <a:r>
              <a:rPr lang="en-US" dirty="0"/>
              <a:t>is a change to the software protocol where only previously </a:t>
            </a:r>
            <a:r>
              <a:rPr lang="en-US" dirty="0" smtClean="0"/>
              <a:t>valid blocks/transactions </a:t>
            </a:r>
            <a:r>
              <a:rPr lang="en-US" dirty="0"/>
              <a:t>are made invalid. </a:t>
            </a:r>
            <a:endParaRPr lang="en-US" dirty="0" smtClean="0"/>
          </a:p>
          <a:p>
            <a:pPr lvl="1" algn="just"/>
            <a:r>
              <a:rPr lang="en-US" dirty="0" smtClean="0"/>
              <a:t>Since </a:t>
            </a:r>
            <a:r>
              <a:rPr lang="en-US" dirty="0"/>
              <a:t>old nodes will recognize the new blocks as valid, a soft fork is backward-compatible</a:t>
            </a:r>
            <a:r>
              <a:rPr lang="en-US" dirty="0" smtClean="0"/>
              <a:t>.</a:t>
            </a:r>
          </a:p>
          <a:p>
            <a:pPr algn="just"/>
            <a:r>
              <a:rPr lang="en-US" dirty="0"/>
              <a:t>New transaction types can often be added as soft forks, requiring only that the participants (e.g. sender and receiver) and miners understand the new transaction </a:t>
            </a:r>
            <a:r>
              <a:rPr lang="en-US" dirty="0" smtClean="0"/>
              <a:t>type.</a:t>
            </a:r>
          </a:p>
          <a:p>
            <a:pPr algn="just"/>
            <a:r>
              <a:rPr lang="en-US" dirty="0" smtClean="0"/>
              <a:t>This </a:t>
            </a:r>
            <a:r>
              <a:rPr lang="en-US" dirty="0"/>
              <a:t>is done by having the new transaction appear to older clients </a:t>
            </a:r>
            <a:r>
              <a:rPr lang="en-US" dirty="0" smtClean="0"/>
              <a:t>and </a:t>
            </a:r>
            <a:r>
              <a:rPr lang="en-US" dirty="0"/>
              <a:t>getting the miners to agree to reject blocks including these transactions unless the transaction validates under the new rules.</a:t>
            </a:r>
          </a:p>
        </p:txBody>
      </p:sp>
      <p:sp>
        <p:nvSpPr>
          <p:cNvPr id="4" name="Date Placeholder 3"/>
          <p:cNvSpPr>
            <a:spLocks noGrp="1"/>
          </p:cNvSpPr>
          <p:nvPr>
            <p:ph type="dt" sz="half" idx="10"/>
          </p:nvPr>
        </p:nvSpPr>
        <p:spPr/>
        <p:txBody>
          <a:bodyPr/>
          <a:lstStyle/>
          <a:p>
            <a:fld id="{3F09DDD8-5C79-4D13-8899-94FB853F2790}"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45</a:t>
            </a:fld>
            <a:endParaRPr lang="en-US"/>
          </a:p>
        </p:txBody>
      </p:sp>
    </p:spTree>
    <p:extLst>
      <p:ext uri="{BB962C8B-B14F-4D97-AF65-F5344CB8AC3E}">
        <p14:creationId xmlns:p14="http://schemas.microsoft.com/office/powerpoint/2010/main" val="282559146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Fork</a:t>
            </a:r>
            <a:endParaRPr lang="en-US" dirty="0"/>
          </a:p>
        </p:txBody>
      </p:sp>
      <p:sp>
        <p:nvSpPr>
          <p:cNvPr id="3" name="Content Placeholder 2"/>
          <p:cNvSpPr>
            <a:spLocks noGrp="1"/>
          </p:cNvSpPr>
          <p:nvPr>
            <p:ph idx="1"/>
          </p:nvPr>
        </p:nvSpPr>
        <p:spPr/>
        <p:txBody>
          <a:bodyPr/>
          <a:lstStyle/>
          <a:p>
            <a:pPr algn="just"/>
            <a:r>
              <a:rPr lang="en-US" dirty="0"/>
              <a:t>Hard forks are needed from time to time as software has to pass </a:t>
            </a:r>
            <a:r>
              <a:rPr lang="en-US" dirty="0" smtClean="0"/>
              <a:t>through changes </a:t>
            </a:r>
            <a:r>
              <a:rPr lang="en-US" dirty="0"/>
              <a:t>or version upgrades. </a:t>
            </a:r>
            <a:endParaRPr lang="en-US" dirty="0" smtClean="0"/>
          </a:p>
          <a:p>
            <a:pPr algn="just"/>
            <a:r>
              <a:rPr lang="en-US" dirty="0" smtClean="0"/>
              <a:t>In </a:t>
            </a:r>
            <a:r>
              <a:rPr lang="en-US" dirty="0"/>
              <a:t>such processes, two different versions </a:t>
            </a:r>
            <a:r>
              <a:rPr lang="en-US" dirty="0" smtClean="0"/>
              <a:t>of the </a:t>
            </a:r>
            <a:r>
              <a:rPr lang="en-US" dirty="0" err="1"/>
              <a:t>blockchain</a:t>
            </a:r>
            <a:r>
              <a:rPr lang="en-US" dirty="0"/>
              <a:t> are created sharing the same origin, which is often </a:t>
            </a:r>
            <a:r>
              <a:rPr lang="en-US" dirty="0" smtClean="0"/>
              <a:t>called a </a:t>
            </a:r>
            <a:r>
              <a:rPr lang="en-US" i="1" dirty="0"/>
              <a:t>hard fork</a:t>
            </a:r>
            <a:endParaRPr lang="en-US" dirty="0"/>
          </a:p>
        </p:txBody>
      </p:sp>
      <p:sp>
        <p:nvSpPr>
          <p:cNvPr id="4" name="Date Placeholder 3"/>
          <p:cNvSpPr>
            <a:spLocks noGrp="1"/>
          </p:cNvSpPr>
          <p:nvPr>
            <p:ph type="dt" sz="half" idx="10"/>
          </p:nvPr>
        </p:nvSpPr>
        <p:spPr/>
        <p:txBody>
          <a:bodyPr/>
          <a:lstStyle/>
          <a:p>
            <a:fld id="{FE1926F9-10F7-462D-96E2-A1DB805539A0}"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46</a:t>
            </a:fld>
            <a:endParaRPr lang="en-US"/>
          </a:p>
        </p:txBody>
      </p:sp>
    </p:spTree>
    <p:extLst>
      <p:ext uri="{BB962C8B-B14F-4D97-AF65-F5344CB8AC3E}">
        <p14:creationId xmlns:p14="http://schemas.microsoft.com/office/powerpoint/2010/main" val="303240633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Fork</a:t>
            </a:r>
            <a:endParaRPr lang="en-US" dirty="0"/>
          </a:p>
        </p:txBody>
      </p:sp>
      <p:sp>
        <p:nvSpPr>
          <p:cNvPr id="3" name="Content Placeholder 2"/>
          <p:cNvSpPr>
            <a:spLocks noGrp="1"/>
          </p:cNvSpPr>
          <p:nvPr>
            <p:ph idx="1"/>
          </p:nvPr>
        </p:nvSpPr>
        <p:spPr/>
        <p:txBody>
          <a:bodyPr/>
          <a:lstStyle/>
          <a:p>
            <a:pPr algn="just"/>
            <a:r>
              <a:rPr lang="en-US" dirty="0"/>
              <a:t>A hard </a:t>
            </a:r>
            <a:r>
              <a:rPr lang="en-US" dirty="0" smtClean="0"/>
              <a:t>fork is </a:t>
            </a:r>
            <a:r>
              <a:rPr lang="en-US" dirty="0"/>
              <a:t>a radical change to a network's protocol that makes previously invalid blocks and transactions valid, or vice-versa. </a:t>
            </a:r>
            <a:endParaRPr lang="en-US" dirty="0" smtClean="0"/>
          </a:p>
          <a:p>
            <a:pPr algn="just"/>
            <a:r>
              <a:rPr lang="en-US" dirty="0" smtClean="0"/>
              <a:t>A </a:t>
            </a:r>
            <a:r>
              <a:rPr lang="en-US" dirty="0"/>
              <a:t>hard fork requires all nodes or users to upgrade to the latest version of the protocol software.</a:t>
            </a:r>
          </a:p>
        </p:txBody>
      </p:sp>
      <p:sp>
        <p:nvSpPr>
          <p:cNvPr id="4" name="Date Placeholder 3"/>
          <p:cNvSpPr>
            <a:spLocks noGrp="1"/>
          </p:cNvSpPr>
          <p:nvPr>
            <p:ph type="dt" sz="half" idx="10"/>
          </p:nvPr>
        </p:nvSpPr>
        <p:spPr/>
        <p:txBody>
          <a:bodyPr/>
          <a:lstStyle/>
          <a:p>
            <a:fld id="{B24937F3-0F5B-40CC-A1D4-99C4C8CAE4E8}"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47</a:t>
            </a:fld>
            <a:endParaRPr lang="en-US"/>
          </a:p>
        </p:txBody>
      </p:sp>
    </p:spTree>
    <p:extLst>
      <p:ext uri="{BB962C8B-B14F-4D97-AF65-F5344CB8AC3E}">
        <p14:creationId xmlns:p14="http://schemas.microsoft.com/office/powerpoint/2010/main" val="14203273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Fork</a:t>
            </a:r>
            <a:endParaRPr lang="en-US" dirty="0"/>
          </a:p>
        </p:txBody>
      </p:sp>
      <p:sp>
        <p:nvSpPr>
          <p:cNvPr id="3" name="Content Placeholder 2"/>
          <p:cNvSpPr>
            <a:spLocks noGrp="1"/>
          </p:cNvSpPr>
          <p:nvPr>
            <p:ph idx="1"/>
          </p:nvPr>
        </p:nvSpPr>
        <p:spPr/>
        <p:txBody>
          <a:bodyPr/>
          <a:lstStyle/>
          <a:p>
            <a:pPr algn="just"/>
            <a:r>
              <a:rPr lang="en-US" dirty="0"/>
              <a:t>A hard fork is when nodes of the newest version of a blockchain no longer accept the older version(s) of the blockchain; </a:t>
            </a:r>
            <a:endParaRPr lang="en-US" dirty="0" smtClean="0"/>
          </a:p>
          <a:p>
            <a:pPr algn="just"/>
            <a:r>
              <a:rPr lang="en-US" dirty="0" smtClean="0"/>
              <a:t>which </a:t>
            </a:r>
            <a:r>
              <a:rPr lang="en-US" dirty="0"/>
              <a:t>creates a permanent divergence from the previous version of the </a:t>
            </a:r>
            <a:r>
              <a:rPr lang="en-US" dirty="0" smtClean="0"/>
              <a:t>blockchain.</a:t>
            </a:r>
          </a:p>
          <a:p>
            <a:pPr algn="just"/>
            <a:r>
              <a:rPr lang="en-US" dirty="0" smtClean="0"/>
              <a:t>Adding </a:t>
            </a:r>
            <a:r>
              <a:rPr lang="en-US" dirty="0"/>
              <a:t>a new rule to the code essentially creates a fork in the </a:t>
            </a:r>
            <a:r>
              <a:rPr lang="en-US" dirty="0" smtClean="0"/>
              <a:t>blockchain</a:t>
            </a:r>
          </a:p>
          <a:p>
            <a:pPr algn="just"/>
            <a:r>
              <a:rPr lang="en-US" dirty="0" smtClean="0"/>
              <a:t>one </a:t>
            </a:r>
            <a:r>
              <a:rPr lang="en-US" dirty="0"/>
              <a:t>path follows the new, upgraded blockchain, and the other path continues along the old path. </a:t>
            </a:r>
            <a:endParaRPr lang="en-US" dirty="0" smtClean="0"/>
          </a:p>
          <a:p>
            <a:pPr algn="just"/>
            <a:r>
              <a:rPr lang="en-US" dirty="0" smtClean="0"/>
              <a:t>Generally</a:t>
            </a:r>
            <a:r>
              <a:rPr lang="en-US" dirty="0"/>
              <a:t>, after a short time, those on the old chain will realize that their version of the blockchain is outdated or irrelevant and quickly upgrade to the latest version.</a:t>
            </a:r>
          </a:p>
        </p:txBody>
      </p:sp>
      <p:sp>
        <p:nvSpPr>
          <p:cNvPr id="4" name="Date Placeholder 3"/>
          <p:cNvSpPr>
            <a:spLocks noGrp="1"/>
          </p:cNvSpPr>
          <p:nvPr>
            <p:ph type="dt" sz="half" idx="10"/>
          </p:nvPr>
        </p:nvSpPr>
        <p:spPr/>
        <p:txBody>
          <a:bodyPr/>
          <a:lstStyle/>
          <a:p>
            <a:fld id="{AB8A8A8A-8BA8-4FAD-8E0B-EAE6162B3DCC}"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48</a:t>
            </a:fld>
            <a:endParaRPr lang="en-US"/>
          </a:p>
        </p:txBody>
      </p:sp>
    </p:spTree>
    <p:extLst>
      <p:ext uri="{BB962C8B-B14F-4D97-AF65-F5344CB8AC3E}">
        <p14:creationId xmlns:p14="http://schemas.microsoft.com/office/powerpoint/2010/main" val="34000885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Bitcoin</a:t>
            </a:r>
            <a:r>
              <a:rPr lang="en-US" dirty="0" smtClean="0"/>
              <a:t> Forks</a:t>
            </a:r>
            <a:endParaRPr lang="en-US" dirty="0"/>
          </a:p>
        </p:txBody>
      </p:sp>
      <p:sp>
        <p:nvSpPr>
          <p:cNvPr id="3" name="Content Placeholder 2"/>
          <p:cNvSpPr>
            <a:spLocks noGrp="1"/>
          </p:cNvSpPr>
          <p:nvPr>
            <p:ph idx="1"/>
          </p:nvPr>
        </p:nvSpPr>
        <p:spPr/>
        <p:txBody>
          <a:bodyPr>
            <a:normAutofit lnSpcReduction="10000"/>
          </a:bodyPr>
          <a:lstStyle/>
          <a:p>
            <a:pPr algn="just"/>
            <a:r>
              <a:rPr lang="en-US" dirty="0" err="1"/>
              <a:t>Bitcoin</a:t>
            </a:r>
            <a:r>
              <a:rPr lang="en-US" dirty="0"/>
              <a:t>, whose Genesis or first block was created back in 2009, </a:t>
            </a:r>
            <a:r>
              <a:rPr lang="en-US" dirty="0" smtClean="0"/>
              <a:t>has undergone </a:t>
            </a:r>
            <a:r>
              <a:rPr lang="en-US" dirty="0"/>
              <a:t>many hard forks since then, named as follows</a:t>
            </a:r>
            <a:r>
              <a:rPr lang="en-US" dirty="0" smtClean="0"/>
              <a:t>:</a:t>
            </a:r>
          </a:p>
          <a:p>
            <a:pPr algn="just"/>
            <a:r>
              <a:rPr lang="en-US" dirty="0" err="1"/>
              <a:t>Bitcoin</a:t>
            </a:r>
            <a:r>
              <a:rPr lang="en-US" dirty="0"/>
              <a:t> </a:t>
            </a:r>
            <a:r>
              <a:rPr lang="en-US" dirty="0" smtClean="0"/>
              <a:t>XT</a:t>
            </a:r>
          </a:p>
          <a:p>
            <a:pPr algn="just"/>
            <a:r>
              <a:rPr lang="en-US" dirty="0" err="1" smtClean="0"/>
              <a:t>Bitcoin</a:t>
            </a:r>
            <a:r>
              <a:rPr lang="en-US" dirty="0" smtClean="0"/>
              <a:t> Classic</a:t>
            </a:r>
          </a:p>
          <a:p>
            <a:pPr algn="just"/>
            <a:r>
              <a:rPr lang="en-US" dirty="0" err="1" smtClean="0"/>
              <a:t>Bitcoin</a:t>
            </a:r>
            <a:r>
              <a:rPr lang="en-US" dirty="0" smtClean="0"/>
              <a:t> Unlimited</a:t>
            </a:r>
          </a:p>
          <a:p>
            <a:pPr algn="just"/>
            <a:r>
              <a:rPr lang="en-US" dirty="0" smtClean="0"/>
              <a:t>Segregated Witness</a:t>
            </a:r>
          </a:p>
          <a:p>
            <a:pPr algn="just"/>
            <a:r>
              <a:rPr lang="en-US" dirty="0" err="1" smtClean="0"/>
              <a:t>Bitcoin</a:t>
            </a:r>
            <a:r>
              <a:rPr lang="en-US" dirty="0" smtClean="0"/>
              <a:t> Cash</a:t>
            </a:r>
          </a:p>
          <a:p>
            <a:pPr algn="just"/>
            <a:r>
              <a:rPr lang="en-US" dirty="0" err="1" smtClean="0"/>
              <a:t>Bitcoin</a:t>
            </a:r>
            <a:r>
              <a:rPr lang="en-US" dirty="0" smtClean="0"/>
              <a:t> Gold</a:t>
            </a:r>
          </a:p>
          <a:p>
            <a:pPr algn="just"/>
            <a:r>
              <a:rPr lang="en-US" dirty="0" smtClean="0"/>
              <a:t>SegWit2X</a:t>
            </a:r>
          </a:p>
          <a:p>
            <a:pPr algn="just"/>
            <a:endParaRPr lang="en-US" dirty="0"/>
          </a:p>
        </p:txBody>
      </p:sp>
      <p:sp>
        <p:nvSpPr>
          <p:cNvPr id="4" name="Date Placeholder 3"/>
          <p:cNvSpPr>
            <a:spLocks noGrp="1"/>
          </p:cNvSpPr>
          <p:nvPr>
            <p:ph type="dt" sz="half" idx="10"/>
          </p:nvPr>
        </p:nvSpPr>
        <p:spPr/>
        <p:txBody>
          <a:bodyPr/>
          <a:lstStyle/>
          <a:p>
            <a:fld id="{73A6124F-A271-421D-84A1-D4EE6871C34A}"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49</a:t>
            </a:fld>
            <a:endParaRPr lang="en-US"/>
          </a:p>
        </p:txBody>
      </p:sp>
    </p:spTree>
    <p:extLst>
      <p:ext uri="{BB962C8B-B14F-4D97-AF65-F5344CB8AC3E}">
        <p14:creationId xmlns:p14="http://schemas.microsoft.com/office/powerpoint/2010/main" val="21893300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Byzantine Generals Problem</a:t>
            </a:r>
          </a:p>
        </p:txBody>
      </p:sp>
      <p:sp>
        <p:nvSpPr>
          <p:cNvPr id="3" name="Content Placeholder 2"/>
          <p:cNvSpPr>
            <a:spLocks noGrp="1"/>
          </p:cNvSpPr>
          <p:nvPr>
            <p:ph idx="1"/>
          </p:nvPr>
        </p:nvSpPr>
        <p:spPr/>
        <p:txBody>
          <a:bodyPr/>
          <a:lstStyle/>
          <a:p>
            <a:r>
              <a:rPr lang="en-US" altLang="en-US" dirty="0"/>
              <a:t>The Byzantine Generals Problem will fail</a:t>
            </a:r>
          </a:p>
          <a:p>
            <a:pPr marL="0" indent="0">
              <a:buNone/>
            </a:pPr>
            <a:r>
              <a:rPr lang="en-US" altLang="en-US" dirty="0" smtClean="0"/>
              <a:t>     If: </a:t>
            </a:r>
            <a:r>
              <a:rPr lang="en-US" altLang="en-US" dirty="0" smtClean="0">
                <a:solidFill>
                  <a:srgbClr val="C00000"/>
                </a:solidFill>
              </a:rPr>
              <a:t>1/3 </a:t>
            </a:r>
            <a:r>
              <a:rPr lang="en-US" altLang="en-US" dirty="0"/>
              <a:t>or more of the generals are traitors</a:t>
            </a:r>
            <a:r>
              <a:rPr lang="en-US" altLang="en-US" dirty="0" smtClean="0"/>
              <a:t>.</a:t>
            </a:r>
          </a:p>
          <a:p>
            <a:pPr>
              <a:spcAft>
                <a:spcPts val="0"/>
              </a:spcAft>
              <a:defRPr/>
            </a:pPr>
            <a:r>
              <a:rPr lang="en-CA" altLang="en-US" sz="2000" dirty="0"/>
              <a:t>No </a:t>
            </a:r>
            <a:r>
              <a:rPr lang="en-CA" altLang="en-US" dirty="0"/>
              <a:t>solution</a:t>
            </a:r>
            <a:r>
              <a:rPr lang="en-CA" altLang="en-US" sz="2000" dirty="0"/>
              <a:t> </a:t>
            </a:r>
            <a:r>
              <a:rPr lang="en-CA" altLang="en-US" dirty="0"/>
              <a:t>for</a:t>
            </a:r>
            <a:r>
              <a:rPr lang="en-CA" altLang="en-US" sz="2000" dirty="0"/>
              <a:t>:</a:t>
            </a:r>
          </a:p>
          <a:p>
            <a:pPr marL="457200" lvl="1" indent="0">
              <a:spcAft>
                <a:spcPts val="0"/>
              </a:spcAft>
              <a:buNone/>
              <a:defRPr/>
            </a:pPr>
            <a:r>
              <a:rPr lang="en-CA" altLang="en-US" sz="2000" dirty="0" smtClean="0"/>
              <a:t>Fewer </a:t>
            </a:r>
            <a:r>
              <a:rPr lang="en-CA" altLang="en-US" sz="2000" dirty="0"/>
              <a:t>than </a:t>
            </a:r>
            <a:r>
              <a:rPr lang="en-CA" altLang="en-US" sz="2000" dirty="0">
                <a:solidFill>
                  <a:schemeClr val="hlink"/>
                </a:solidFill>
              </a:rPr>
              <a:t>3m + 1</a:t>
            </a:r>
            <a:r>
              <a:rPr lang="en-CA" altLang="en-US" sz="2000" dirty="0"/>
              <a:t> </a:t>
            </a:r>
            <a:r>
              <a:rPr lang="en-CA" altLang="en-US" sz="2000" dirty="0" smtClean="0"/>
              <a:t>generals;  </a:t>
            </a:r>
            <a:r>
              <a:rPr lang="en-US" altLang="en-US" sz="1600" dirty="0" smtClean="0">
                <a:solidFill>
                  <a:schemeClr val="hlink"/>
                </a:solidFill>
              </a:rPr>
              <a:t>m</a:t>
            </a:r>
            <a:r>
              <a:rPr lang="en-US" altLang="en-US" sz="1600" dirty="0" smtClean="0"/>
              <a:t> </a:t>
            </a:r>
            <a:r>
              <a:rPr lang="en-US" altLang="en-US" sz="1600" dirty="0"/>
              <a:t>= number of </a:t>
            </a:r>
            <a:r>
              <a:rPr lang="en-US" altLang="en-US" sz="1600" dirty="0">
                <a:solidFill>
                  <a:srgbClr val="C00000"/>
                </a:solidFill>
              </a:rPr>
              <a:t>traitor</a:t>
            </a:r>
            <a:r>
              <a:rPr lang="en-US" altLang="en-US" sz="1600" dirty="0"/>
              <a:t> generals</a:t>
            </a:r>
          </a:p>
          <a:p>
            <a:endParaRPr lang="en-US" altLang="en-US" dirty="0"/>
          </a:p>
          <a:p>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a:t>
            </a:fld>
            <a:endParaRPr lang="en-US"/>
          </a:p>
        </p:txBody>
      </p:sp>
    </p:spTree>
    <p:extLst>
      <p:ext uri="{BB962C8B-B14F-4D97-AF65-F5344CB8AC3E}">
        <p14:creationId xmlns:p14="http://schemas.microsoft.com/office/powerpoint/2010/main" val="327713804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Forks in </a:t>
            </a:r>
            <a:r>
              <a:rPr lang="en-US" dirty="0" err="1"/>
              <a:t>Ethereum</a:t>
            </a:r>
            <a:endParaRPr lang="en-US" dirty="0"/>
          </a:p>
        </p:txBody>
      </p:sp>
      <p:sp>
        <p:nvSpPr>
          <p:cNvPr id="3" name="Content Placeholder 2"/>
          <p:cNvSpPr>
            <a:spLocks noGrp="1"/>
          </p:cNvSpPr>
          <p:nvPr>
            <p:ph idx="1"/>
          </p:nvPr>
        </p:nvSpPr>
        <p:spPr/>
        <p:txBody>
          <a:bodyPr/>
          <a:lstStyle/>
          <a:p>
            <a:pPr algn="just"/>
            <a:r>
              <a:rPr lang="en-US" dirty="0" err="1"/>
              <a:t>Ethereum</a:t>
            </a:r>
            <a:r>
              <a:rPr lang="en-US" dirty="0"/>
              <a:t> has two forks so far, known as </a:t>
            </a:r>
            <a:r>
              <a:rPr lang="en-US" dirty="0" err="1"/>
              <a:t>Ethereum</a:t>
            </a:r>
            <a:r>
              <a:rPr lang="en-US" dirty="0"/>
              <a:t> </a:t>
            </a:r>
            <a:r>
              <a:rPr lang="en-US" dirty="0" smtClean="0"/>
              <a:t>and </a:t>
            </a:r>
            <a:r>
              <a:rPr lang="en-US" dirty="0" err="1" smtClean="0"/>
              <a:t>Ethereum</a:t>
            </a:r>
            <a:r>
              <a:rPr lang="en-US" dirty="0" smtClean="0"/>
              <a:t> Classic</a:t>
            </a:r>
          </a:p>
          <a:p>
            <a:pPr algn="just"/>
            <a:r>
              <a:rPr lang="en-US" dirty="0"/>
              <a:t>While Classic is a hard fork that retains some of the original flavors </a:t>
            </a:r>
            <a:r>
              <a:rPr lang="en-US" dirty="0" smtClean="0"/>
              <a:t>of the </a:t>
            </a:r>
            <a:r>
              <a:rPr lang="en-US" dirty="0" err="1"/>
              <a:t>Ethereum</a:t>
            </a:r>
            <a:r>
              <a:rPr lang="en-US" dirty="0"/>
              <a:t> </a:t>
            </a:r>
            <a:r>
              <a:rPr lang="en-US" dirty="0" err="1"/>
              <a:t>blockchain</a:t>
            </a:r>
            <a:r>
              <a:rPr lang="en-US" dirty="0" smtClean="0"/>
              <a:t>,</a:t>
            </a:r>
          </a:p>
          <a:p>
            <a:pPr lvl="1" algn="just"/>
            <a:r>
              <a:rPr lang="en-US" dirty="0" smtClean="0"/>
              <a:t>it’s </a:t>
            </a:r>
            <a:r>
              <a:rPr lang="en-US" dirty="0"/>
              <a:t>not backward compatible, </a:t>
            </a:r>
            <a:endParaRPr lang="en-US" dirty="0" smtClean="0"/>
          </a:p>
          <a:p>
            <a:pPr algn="just"/>
            <a:r>
              <a:rPr lang="en-US" dirty="0" smtClean="0"/>
              <a:t>whereas </a:t>
            </a:r>
            <a:r>
              <a:rPr lang="en-US" dirty="0"/>
              <a:t>the </a:t>
            </a:r>
            <a:r>
              <a:rPr lang="en-US" dirty="0" err="1" smtClean="0"/>
              <a:t>Ethereum</a:t>
            </a:r>
            <a:r>
              <a:rPr lang="en-US" dirty="0" smtClean="0"/>
              <a:t> is </a:t>
            </a:r>
            <a:r>
              <a:rPr lang="en-US" dirty="0"/>
              <a:t>a soft fork and gets all the benefits of being upgraded to all the </a:t>
            </a:r>
            <a:r>
              <a:rPr lang="en-US" dirty="0" smtClean="0"/>
              <a:t>latest improvements</a:t>
            </a:r>
            <a:endParaRPr lang="en-US" dirty="0"/>
          </a:p>
        </p:txBody>
      </p:sp>
      <p:sp>
        <p:nvSpPr>
          <p:cNvPr id="4" name="Date Placeholder 3"/>
          <p:cNvSpPr>
            <a:spLocks noGrp="1"/>
          </p:cNvSpPr>
          <p:nvPr>
            <p:ph type="dt" sz="half" idx="10"/>
          </p:nvPr>
        </p:nvSpPr>
        <p:spPr/>
        <p:txBody>
          <a:bodyPr/>
          <a:lstStyle/>
          <a:p>
            <a:fld id="{E05EF09B-7AAC-4C14-B768-6BE22C0C907E}" type="datetime1">
              <a:rPr lang="en-US" smtClean="0"/>
              <a:t>10/24/2023</a:t>
            </a:fld>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50</a:t>
            </a:fld>
            <a:endParaRPr lang="en-US"/>
          </a:p>
        </p:txBody>
      </p:sp>
    </p:spTree>
    <p:extLst>
      <p:ext uri="{BB962C8B-B14F-4D97-AF65-F5344CB8AC3E}">
        <p14:creationId xmlns:p14="http://schemas.microsoft.com/office/powerpoint/2010/main" val="242112905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Blockchain Use Cases</a:t>
            </a:r>
            <a:endParaRPr lang="en-US" dirty="0"/>
          </a:p>
        </p:txBody>
      </p:sp>
      <p:sp>
        <p:nvSpPr>
          <p:cNvPr id="4" name="Date Placeholder 3"/>
          <p:cNvSpPr>
            <a:spLocks noGrp="1"/>
          </p:cNvSpPr>
          <p:nvPr>
            <p:ph type="dt" sz="half" idx="10"/>
          </p:nvPr>
        </p:nvSpPr>
        <p:spPr/>
        <p:txBody>
          <a:bodyPr/>
          <a:lstStyle/>
          <a:p>
            <a:fld id="{C8B13937-6D57-410F-B7D4-ABA9C497B00C}"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51</a:t>
            </a:fld>
            <a:endParaRPr lang="en-US"/>
          </a:p>
        </p:txBody>
      </p:sp>
    </p:spTree>
    <p:extLst>
      <p:ext uri="{BB962C8B-B14F-4D97-AF65-F5344CB8AC3E}">
        <p14:creationId xmlns:p14="http://schemas.microsoft.com/office/powerpoint/2010/main" val="251261086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smtClean="0"/>
              <a:t>Sample Use Cases by Industry</a:t>
            </a:r>
            <a:endParaRPr lang="en-IN" dirty="0"/>
          </a:p>
        </p:txBody>
      </p:sp>
      <p:sp>
        <p:nvSpPr>
          <p:cNvPr id="8" name="Content Placeholder 7"/>
          <p:cNvSpPr>
            <a:spLocks noGrp="1"/>
          </p:cNvSpPr>
          <p:nvPr>
            <p:ph idx="1"/>
          </p:nvPr>
        </p:nvSpPr>
        <p:spPr/>
        <p:txBody>
          <a:bodyPr>
            <a:normAutofit/>
          </a:bodyPr>
          <a:lstStyle/>
          <a:p>
            <a:r>
              <a:rPr lang="en-IN" sz="2000" dirty="0" smtClean="0"/>
              <a:t>Financial Services: Trade Finance, Cross currency payments, KYC, etc.</a:t>
            </a:r>
          </a:p>
          <a:p>
            <a:r>
              <a:rPr lang="en-IN" sz="2000" dirty="0" smtClean="0"/>
              <a:t>Public Sector: Asset Registration, Citizen Identity, Medical Records, Medicine Supply Chain, etc.</a:t>
            </a:r>
          </a:p>
          <a:p>
            <a:r>
              <a:rPr lang="en-IN" sz="2000" dirty="0" smtClean="0"/>
              <a:t>Retail: Supply Chain, Loyalty Programs, Information Sharing (supplier-retailer), etc.</a:t>
            </a:r>
          </a:p>
          <a:p>
            <a:r>
              <a:rPr lang="en-IN" sz="2000" dirty="0" smtClean="0"/>
              <a:t>Insurance: Claims processing, Risk provenance, Asset usage history, etc.</a:t>
            </a:r>
          </a:p>
          <a:p>
            <a:r>
              <a:rPr lang="en-IN" sz="2000" dirty="0" smtClean="0"/>
              <a:t>Supply Chain and Logistics: Supply chain finance, maintenance tracking, provenance, etc.</a:t>
            </a:r>
          </a:p>
          <a:p>
            <a:endParaRPr lang="en-IN" sz="2000" dirty="0"/>
          </a:p>
        </p:txBody>
      </p:sp>
      <p:sp>
        <p:nvSpPr>
          <p:cNvPr id="4" name="Date Placeholder 3"/>
          <p:cNvSpPr>
            <a:spLocks noGrp="1"/>
          </p:cNvSpPr>
          <p:nvPr>
            <p:ph type="dt" sz="half" idx="10"/>
          </p:nvPr>
        </p:nvSpPr>
        <p:spPr/>
        <p:txBody>
          <a:bodyPr/>
          <a:lstStyle/>
          <a:p>
            <a:fld id="{2C0D0031-7A27-4AAD-996B-DE65EA6AB22D}"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52</a:t>
            </a:fld>
            <a:endParaRPr lang="en-US"/>
          </a:p>
        </p:txBody>
      </p:sp>
    </p:spTree>
    <p:extLst>
      <p:ext uri="{BB962C8B-B14F-4D97-AF65-F5344CB8AC3E}">
        <p14:creationId xmlns:p14="http://schemas.microsoft.com/office/powerpoint/2010/main" val="303282026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makes a good </a:t>
            </a:r>
            <a:r>
              <a:rPr lang="en-IN" dirty="0" err="1" smtClean="0"/>
              <a:t>blockchain</a:t>
            </a:r>
            <a:r>
              <a:rPr lang="en-IN" dirty="0" smtClean="0"/>
              <a:t> </a:t>
            </a:r>
            <a:r>
              <a:rPr lang="en-IN" dirty="0" err="1" smtClean="0"/>
              <a:t>usecase</a:t>
            </a:r>
            <a:r>
              <a:rPr lang="en-IN" dirty="0" smtClean="0"/>
              <a:t>?</a:t>
            </a:r>
            <a:endParaRPr lang="en-IN" dirty="0"/>
          </a:p>
        </p:txBody>
      </p:sp>
      <p:sp>
        <p:nvSpPr>
          <p:cNvPr id="3" name="Content Placeholder 2"/>
          <p:cNvSpPr>
            <a:spLocks noGrp="1"/>
          </p:cNvSpPr>
          <p:nvPr>
            <p:ph idx="1"/>
          </p:nvPr>
        </p:nvSpPr>
        <p:spPr/>
        <p:txBody>
          <a:bodyPr>
            <a:normAutofit/>
          </a:bodyPr>
          <a:lstStyle/>
          <a:p>
            <a:pPr algn="just"/>
            <a:r>
              <a:rPr lang="en-IN" sz="2000" dirty="0" smtClean="0"/>
              <a:t>Identifying a good </a:t>
            </a:r>
            <a:r>
              <a:rPr lang="en-IN" sz="2000" dirty="0" err="1" smtClean="0"/>
              <a:t>blockchain</a:t>
            </a:r>
            <a:r>
              <a:rPr lang="en-IN" sz="2000" dirty="0" smtClean="0"/>
              <a:t> use-case is not always easy!</a:t>
            </a:r>
          </a:p>
          <a:p>
            <a:pPr algn="just"/>
            <a:r>
              <a:rPr lang="en-IN" sz="2000" dirty="0" smtClean="0"/>
              <a:t>A business problem to be solved</a:t>
            </a:r>
          </a:p>
          <a:p>
            <a:pPr lvl="1" algn="just"/>
            <a:r>
              <a:rPr lang="en-IN" sz="2000" dirty="0" smtClean="0"/>
              <a:t>The problem cannot be more efficiently solved with other technologies</a:t>
            </a:r>
          </a:p>
          <a:p>
            <a:pPr algn="just"/>
            <a:r>
              <a:rPr lang="en-IN" sz="2000" dirty="0" smtClean="0"/>
              <a:t>An identifiable business network</a:t>
            </a:r>
          </a:p>
          <a:p>
            <a:pPr lvl="1" algn="just"/>
            <a:r>
              <a:rPr lang="en-IN" sz="2000" dirty="0" smtClean="0"/>
              <a:t>With participants, assets, and transactions</a:t>
            </a:r>
          </a:p>
          <a:p>
            <a:pPr algn="just"/>
            <a:r>
              <a:rPr lang="en-IN" sz="2000" dirty="0" smtClean="0"/>
              <a:t>A need for trust</a:t>
            </a:r>
          </a:p>
          <a:p>
            <a:pPr lvl="1" algn="just"/>
            <a:r>
              <a:rPr lang="en-IN" sz="2000" dirty="0" smtClean="0"/>
              <a:t>Consensus, immutability, finality, or provenance</a:t>
            </a:r>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53</a:t>
            </a:fld>
            <a:endParaRPr lang="en-US"/>
          </a:p>
        </p:txBody>
      </p:sp>
    </p:spTree>
    <p:extLst>
      <p:ext uri="{BB962C8B-B14F-4D97-AF65-F5344CB8AC3E}">
        <p14:creationId xmlns:p14="http://schemas.microsoft.com/office/powerpoint/2010/main" val="292309632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Understanding the business problem</a:t>
            </a:r>
            <a:endParaRPr lang="en-IN" dirty="0"/>
          </a:p>
        </p:txBody>
      </p:sp>
      <p:sp>
        <p:nvSpPr>
          <p:cNvPr id="3" name="Content Placeholder 2"/>
          <p:cNvSpPr>
            <a:spLocks noGrp="1"/>
          </p:cNvSpPr>
          <p:nvPr>
            <p:ph idx="1"/>
          </p:nvPr>
        </p:nvSpPr>
        <p:spPr/>
        <p:txBody>
          <a:bodyPr>
            <a:normAutofit/>
          </a:bodyPr>
          <a:lstStyle/>
          <a:p>
            <a:pPr algn="just"/>
            <a:r>
              <a:rPr lang="en-IN" sz="2000" dirty="0" smtClean="0"/>
              <a:t>What is the specific business problem/challenge that the first project will address?</a:t>
            </a:r>
          </a:p>
          <a:p>
            <a:pPr lvl="1" algn="just"/>
            <a:r>
              <a:rPr lang="en-IN" sz="2000" dirty="0" smtClean="0"/>
              <a:t>Scope the business challenge up front</a:t>
            </a:r>
          </a:p>
          <a:p>
            <a:pPr algn="just"/>
            <a:r>
              <a:rPr lang="en-IN" sz="2000" dirty="0" smtClean="0"/>
              <a:t>What is the current way of solving this business problem?</a:t>
            </a:r>
          </a:p>
          <a:p>
            <a:pPr lvl="1" algn="just"/>
            <a:r>
              <a:rPr lang="en-IN" sz="2000" dirty="0" smtClean="0"/>
              <a:t>Understand current systems and areas for improvement</a:t>
            </a:r>
          </a:p>
          <a:p>
            <a:pPr algn="just"/>
            <a:r>
              <a:rPr lang="en-IN" sz="2000" dirty="0" smtClean="0"/>
              <a:t>Assuming the business problem is large, what specific aspects of this business problem will be addressed?</a:t>
            </a:r>
          </a:p>
          <a:p>
            <a:pPr algn="just"/>
            <a:r>
              <a:rPr lang="en-IN" sz="2000" dirty="0" smtClean="0"/>
              <a:t>What are the business network participants (organizations) involved and what are their roles?</a:t>
            </a:r>
          </a:p>
          <a:p>
            <a:pPr lvl="1" algn="just"/>
            <a:r>
              <a:rPr lang="en-IN" sz="2000" dirty="0" smtClean="0"/>
              <a:t>If there is no business network involved, then this is not a good use case</a:t>
            </a:r>
          </a:p>
          <a:p>
            <a:pPr algn="just"/>
            <a:r>
              <a:rPr lang="en-IN" sz="2000" dirty="0" smtClean="0"/>
              <a:t>Who are the specific people within the organization and what are their job roles?</a:t>
            </a:r>
          </a:p>
          <a:p>
            <a:pPr lvl="1" algn="just"/>
            <a:r>
              <a:rPr lang="en-IN" sz="2000" dirty="0" smtClean="0"/>
              <a:t>Understand the key users in a business network</a:t>
            </a:r>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54</a:t>
            </a:fld>
            <a:endParaRPr lang="en-US"/>
          </a:p>
        </p:txBody>
      </p:sp>
    </p:spTree>
    <p:extLst>
      <p:ext uri="{BB962C8B-B14F-4D97-AF65-F5344CB8AC3E}">
        <p14:creationId xmlns:p14="http://schemas.microsoft.com/office/powerpoint/2010/main" val="143896256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Understanding the participants</a:t>
            </a:r>
            <a:endParaRPr lang="en-IN" dirty="0"/>
          </a:p>
        </p:txBody>
      </p:sp>
      <p:sp>
        <p:nvSpPr>
          <p:cNvPr id="3" name="Content Placeholder 2"/>
          <p:cNvSpPr>
            <a:spLocks noGrp="1"/>
          </p:cNvSpPr>
          <p:nvPr>
            <p:ph idx="1"/>
          </p:nvPr>
        </p:nvSpPr>
        <p:spPr/>
        <p:txBody>
          <a:bodyPr>
            <a:normAutofit/>
          </a:bodyPr>
          <a:lstStyle/>
          <a:p>
            <a:pPr algn="just"/>
            <a:r>
              <a:rPr lang="en-IN" sz="2000" dirty="0" smtClean="0"/>
              <a:t>Who are the participants? How many types of participants?</a:t>
            </a:r>
          </a:p>
          <a:p>
            <a:pPr algn="just"/>
            <a:r>
              <a:rPr lang="en-IN" sz="2000" dirty="0" smtClean="0"/>
              <a:t>How will they access and interact with the </a:t>
            </a:r>
            <a:r>
              <a:rPr lang="en-IN" sz="2000" dirty="0" err="1" smtClean="0"/>
              <a:t>blockchain</a:t>
            </a:r>
            <a:r>
              <a:rPr lang="en-IN" sz="2000" dirty="0" smtClean="0"/>
              <a:t>?</a:t>
            </a:r>
          </a:p>
          <a:p>
            <a:pPr algn="just"/>
            <a:r>
              <a:rPr lang="en-IN" sz="2000" dirty="0" smtClean="0"/>
              <a:t>Will they be peer nodes?</a:t>
            </a:r>
          </a:p>
          <a:p>
            <a:pPr algn="just"/>
            <a:r>
              <a:rPr lang="en-IN" sz="2000" dirty="0" smtClean="0"/>
              <a:t>Do you need web or mobile apps?</a:t>
            </a:r>
          </a:p>
          <a:p>
            <a:pPr algn="just"/>
            <a:r>
              <a:rPr lang="en-IN" sz="2000" dirty="0" smtClean="0"/>
              <a:t>Are gateways (such as exchange or data providers) needed?</a:t>
            </a:r>
          </a:p>
          <a:p>
            <a:pPr algn="just"/>
            <a:r>
              <a:rPr lang="en-IN" sz="2000" dirty="0" smtClean="0"/>
              <a:t>Do you need to integrate to external data sources?</a:t>
            </a:r>
          </a:p>
          <a:p>
            <a:pPr algn="just"/>
            <a:r>
              <a:rPr lang="en-IN" sz="2000" dirty="0" smtClean="0"/>
              <a:t>Who will operate the </a:t>
            </a:r>
            <a:r>
              <a:rPr lang="en-IN" sz="2000" dirty="0" err="1" smtClean="0"/>
              <a:t>blokchain</a:t>
            </a:r>
            <a:r>
              <a:rPr lang="en-IN" sz="2000" dirty="0" smtClean="0"/>
              <a:t>? Who will govern/regulate the </a:t>
            </a:r>
            <a:r>
              <a:rPr lang="en-IN" sz="2000" dirty="0" err="1" smtClean="0"/>
              <a:t>blockchain</a:t>
            </a:r>
            <a:r>
              <a:rPr lang="en-IN" sz="2000" dirty="0" smtClean="0"/>
              <a:t>?</a:t>
            </a:r>
          </a:p>
          <a:p>
            <a:pPr algn="just"/>
            <a:r>
              <a:rPr lang="en-IN" sz="2000" dirty="0" smtClean="0"/>
              <a:t>What is the value/incentive for each participant to join the network?</a:t>
            </a:r>
          </a:p>
          <a:p>
            <a:pPr marL="201168" lvl="1" indent="0" algn="just">
              <a:buNone/>
            </a:pPr>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55</a:t>
            </a:fld>
            <a:endParaRPr lang="en-US"/>
          </a:p>
        </p:txBody>
      </p:sp>
    </p:spTree>
    <p:extLst>
      <p:ext uri="{BB962C8B-B14F-4D97-AF65-F5344CB8AC3E}">
        <p14:creationId xmlns:p14="http://schemas.microsoft.com/office/powerpoint/2010/main" val="56840448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Identities</a:t>
            </a:r>
            <a:endParaRPr lang="en-IN" dirty="0"/>
          </a:p>
        </p:txBody>
      </p:sp>
      <p:sp>
        <p:nvSpPr>
          <p:cNvPr id="3" name="Content Placeholder 2"/>
          <p:cNvSpPr>
            <a:spLocks noGrp="1"/>
          </p:cNvSpPr>
          <p:nvPr>
            <p:ph idx="1"/>
          </p:nvPr>
        </p:nvSpPr>
        <p:spPr/>
        <p:txBody>
          <a:bodyPr>
            <a:normAutofit/>
          </a:bodyPr>
          <a:lstStyle/>
          <a:p>
            <a:pPr algn="just"/>
            <a:r>
              <a:rPr lang="en-IN" sz="2000" dirty="0" smtClean="0"/>
              <a:t>Do you need to know your users?</a:t>
            </a:r>
          </a:p>
          <a:p>
            <a:pPr algn="just"/>
            <a:r>
              <a:rPr lang="en-IN" sz="2000" dirty="0" smtClean="0"/>
              <a:t>Pseudo-anonymity </a:t>
            </a:r>
            <a:r>
              <a:rPr lang="en-IN" sz="2000" dirty="0" err="1" smtClean="0"/>
              <a:t>blockchain</a:t>
            </a:r>
            <a:r>
              <a:rPr lang="en-IN" sz="2000" dirty="0" smtClean="0"/>
              <a:t> like bitcoin does not require user identities to be verified</a:t>
            </a:r>
          </a:p>
          <a:p>
            <a:pPr algn="just"/>
            <a:r>
              <a:rPr lang="en-IN" sz="2000" dirty="0" smtClean="0"/>
              <a:t>In most business use-cases, some form of identity is required</a:t>
            </a:r>
          </a:p>
          <a:p>
            <a:pPr lvl="1" algn="just"/>
            <a:r>
              <a:rPr lang="en-IN" sz="2000" dirty="0" smtClean="0"/>
              <a:t>In public </a:t>
            </a:r>
            <a:r>
              <a:rPr lang="en-IN" sz="2000" dirty="0" err="1" smtClean="0"/>
              <a:t>blockchains</a:t>
            </a:r>
            <a:r>
              <a:rPr lang="en-IN" sz="2000" dirty="0" smtClean="0"/>
              <a:t>, an identity oracle (linked to a trusted database) could provide such information sources</a:t>
            </a:r>
          </a:p>
          <a:p>
            <a:pPr lvl="2" algn="just"/>
            <a:r>
              <a:rPr lang="en-IN" dirty="0" smtClean="0"/>
              <a:t>Sources can come from governments, financial institutions or utility providers</a:t>
            </a:r>
          </a:p>
          <a:p>
            <a:pPr lvl="1" algn="just"/>
            <a:r>
              <a:rPr lang="en-IN" sz="2000" dirty="0" smtClean="0"/>
              <a:t>In private </a:t>
            </a:r>
            <a:r>
              <a:rPr lang="en-IN" sz="2000" dirty="0" err="1" smtClean="0"/>
              <a:t>blockchains</a:t>
            </a:r>
            <a:r>
              <a:rPr lang="en-IN" sz="2000" dirty="0" smtClean="0"/>
              <a:t>, a gateway or controller ensures identity is verified before credentials are issued to the user</a:t>
            </a:r>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56</a:t>
            </a:fld>
            <a:endParaRPr lang="en-US"/>
          </a:p>
        </p:txBody>
      </p:sp>
    </p:spTree>
    <p:extLst>
      <p:ext uri="{BB962C8B-B14F-4D97-AF65-F5344CB8AC3E}">
        <p14:creationId xmlns:p14="http://schemas.microsoft.com/office/powerpoint/2010/main" val="91384123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Understanding the assets and transactions</a:t>
            </a:r>
            <a:endParaRPr lang="en-IN" dirty="0"/>
          </a:p>
        </p:txBody>
      </p:sp>
      <p:sp>
        <p:nvSpPr>
          <p:cNvPr id="3" name="Content Placeholder 2"/>
          <p:cNvSpPr>
            <a:spLocks noGrp="1"/>
          </p:cNvSpPr>
          <p:nvPr>
            <p:ph idx="1"/>
          </p:nvPr>
        </p:nvSpPr>
        <p:spPr/>
        <p:txBody>
          <a:bodyPr>
            <a:normAutofit/>
          </a:bodyPr>
          <a:lstStyle/>
          <a:p>
            <a:pPr algn="just"/>
            <a:r>
              <a:rPr lang="en-IN" sz="2000" dirty="0" smtClean="0"/>
              <a:t>What assets are involved and what is the key information associated with the assets?</a:t>
            </a:r>
          </a:p>
          <a:p>
            <a:pPr algn="just"/>
            <a:r>
              <a:rPr lang="en-IN" sz="2000" dirty="0" smtClean="0"/>
              <a:t>What are the transactions involved, between whom, and what assets are associated with transactions?</a:t>
            </a:r>
          </a:p>
          <a:p>
            <a:pPr lvl="1" algn="just"/>
            <a:r>
              <a:rPr lang="en-IN" sz="2000" dirty="0" smtClean="0"/>
              <a:t>Understand under what business or contractual conditions assets are under as they transfer from one owner to another</a:t>
            </a:r>
          </a:p>
          <a:p>
            <a:pPr algn="just"/>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57</a:t>
            </a:fld>
            <a:endParaRPr lang="en-US"/>
          </a:p>
        </p:txBody>
      </p:sp>
    </p:spTree>
    <p:extLst>
      <p:ext uri="{BB962C8B-B14F-4D97-AF65-F5344CB8AC3E}">
        <p14:creationId xmlns:p14="http://schemas.microsoft.com/office/powerpoint/2010/main" val="2328292699"/>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Defining transactions</a:t>
            </a:r>
            <a:endParaRPr lang="en-IN" dirty="0"/>
          </a:p>
        </p:txBody>
      </p:sp>
      <p:sp>
        <p:nvSpPr>
          <p:cNvPr id="3" name="Content Placeholder 2"/>
          <p:cNvSpPr>
            <a:spLocks noGrp="1"/>
          </p:cNvSpPr>
          <p:nvPr>
            <p:ph idx="1"/>
          </p:nvPr>
        </p:nvSpPr>
        <p:spPr/>
        <p:txBody>
          <a:bodyPr>
            <a:normAutofit/>
          </a:bodyPr>
          <a:lstStyle/>
          <a:p>
            <a:pPr algn="just"/>
            <a:r>
              <a:rPr lang="en-IN" sz="2000" dirty="0" smtClean="0"/>
              <a:t>What type of processes need to take place in your </a:t>
            </a:r>
            <a:r>
              <a:rPr lang="en-IN" sz="2000" dirty="0" err="1" smtClean="0"/>
              <a:t>blockchain</a:t>
            </a:r>
            <a:r>
              <a:rPr lang="en-IN" sz="2000" dirty="0" smtClean="0"/>
              <a:t> network?</a:t>
            </a:r>
          </a:p>
          <a:p>
            <a:pPr lvl="1" algn="just"/>
            <a:r>
              <a:rPr lang="en-IN" sz="2000" dirty="0" smtClean="0"/>
              <a:t>Invoke actions – add, delete, change, transfer</a:t>
            </a:r>
          </a:p>
          <a:p>
            <a:pPr lvl="1" algn="just"/>
            <a:r>
              <a:rPr lang="en-IN" sz="2000" dirty="0" smtClean="0"/>
              <a:t>Query</a:t>
            </a:r>
          </a:p>
          <a:p>
            <a:pPr lvl="1" algn="just"/>
            <a:r>
              <a:rPr lang="en-IN" sz="2000" dirty="0" smtClean="0"/>
              <a:t>Do you need to control access to these functions based on participant types or roles?</a:t>
            </a:r>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58</a:t>
            </a:fld>
            <a:endParaRPr lang="en-US"/>
          </a:p>
        </p:txBody>
      </p:sp>
    </p:spTree>
    <p:extLst>
      <p:ext uri="{BB962C8B-B14F-4D97-AF65-F5344CB8AC3E}">
        <p14:creationId xmlns:p14="http://schemas.microsoft.com/office/powerpoint/2010/main" val="23778443"/>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Assessing Business Value</a:t>
            </a:r>
            <a:endParaRPr lang="en-IN" dirty="0"/>
          </a:p>
        </p:txBody>
      </p:sp>
      <p:sp>
        <p:nvSpPr>
          <p:cNvPr id="3" name="Content Placeholder 2"/>
          <p:cNvSpPr>
            <a:spLocks noGrp="1"/>
          </p:cNvSpPr>
          <p:nvPr>
            <p:ph idx="1"/>
          </p:nvPr>
        </p:nvSpPr>
        <p:spPr/>
        <p:txBody>
          <a:bodyPr>
            <a:normAutofit/>
          </a:bodyPr>
          <a:lstStyle/>
          <a:p>
            <a:r>
              <a:rPr lang="en-IN" sz="2000" dirty="0" smtClean="0"/>
              <a:t>It can be difficult to accurately quantify investments case for </a:t>
            </a:r>
            <a:r>
              <a:rPr lang="en-IN" sz="2000" dirty="0" err="1" smtClean="0"/>
              <a:t>blockchain</a:t>
            </a:r>
            <a:endParaRPr lang="en-IN" sz="2000" dirty="0" smtClean="0"/>
          </a:p>
          <a:p>
            <a:r>
              <a:rPr lang="en-IN" sz="2000" dirty="0" smtClean="0"/>
              <a:t>Things to consider-</a:t>
            </a:r>
          </a:p>
          <a:p>
            <a:pPr lvl="1"/>
            <a:r>
              <a:rPr lang="en-IN" sz="2000" dirty="0" smtClean="0"/>
              <a:t>Existing pain points</a:t>
            </a:r>
          </a:p>
          <a:p>
            <a:pPr lvl="1"/>
            <a:r>
              <a:rPr lang="en-IN" sz="2000" dirty="0" smtClean="0"/>
              <a:t>Scope – participants, assets, transactions</a:t>
            </a:r>
          </a:p>
          <a:p>
            <a:pPr lvl="1"/>
            <a:r>
              <a:rPr lang="en-IN" sz="2000" dirty="0" smtClean="0"/>
              <a:t>Benefits – baseline, minimum viable ecosystem (MVE) &amp; mature network</a:t>
            </a:r>
          </a:p>
          <a:p>
            <a:pPr lvl="1"/>
            <a:r>
              <a:rPr lang="en-IN" sz="2000" dirty="0" err="1" smtClean="0"/>
              <a:t>Blockchain</a:t>
            </a:r>
            <a:r>
              <a:rPr lang="en-IN" sz="2000" dirty="0" smtClean="0"/>
              <a:t> design points</a:t>
            </a:r>
          </a:p>
          <a:p>
            <a:r>
              <a:rPr lang="en-IN" sz="2000" dirty="0" smtClean="0"/>
              <a:t>Cost-benefit analysis</a:t>
            </a:r>
          </a:p>
          <a:p>
            <a:endParaRPr lang="en-IN"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59</a:t>
            </a:fld>
            <a:endParaRPr lang="en-US"/>
          </a:p>
        </p:txBody>
      </p:sp>
    </p:spTree>
    <p:extLst>
      <p:ext uri="{BB962C8B-B14F-4D97-AF65-F5344CB8AC3E}">
        <p14:creationId xmlns:p14="http://schemas.microsoft.com/office/powerpoint/2010/main" val="128506770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Byzantine Generals Problem</a:t>
            </a:r>
          </a:p>
        </p:txBody>
      </p:sp>
      <p:sp>
        <p:nvSpPr>
          <p:cNvPr id="3" name="Content Placeholder 2"/>
          <p:cNvSpPr>
            <a:spLocks noGrp="1"/>
          </p:cNvSpPr>
          <p:nvPr>
            <p:ph idx="1"/>
          </p:nvPr>
        </p:nvSpPr>
        <p:spPr/>
        <p:txBody>
          <a:bodyPr/>
          <a:lstStyle/>
          <a:p>
            <a:r>
              <a:rPr lang="en-US" dirty="0"/>
              <a:t>if the generals can send only oral messages, then no solution will work </a:t>
            </a:r>
            <a:r>
              <a:rPr lang="en-US" dirty="0" smtClean="0"/>
              <a:t>unless more </a:t>
            </a:r>
            <a:r>
              <a:rPr lang="en-US" dirty="0"/>
              <a:t>than ⅔ of the generals are loyal</a:t>
            </a:r>
            <a:r>
              <a:rPr lang="en-US" dirty="0" smtClean="0"/>
              <a:t>.”</a:t>
            </a:r>
          </a:p>
          <a:p>
            <a:r>
              <a:rPr lang="en-IN" dirty="0"/>
              <a:t>oral messages:</a:t>
            </a:r>
          </a:p>
          <a:p>
            <a:r>
              <a:rPr lang="en-US" dirty="0" smtClean="0"/>
              <a:t>every </a:t>
            </a:r>
            <a:r>
              <a:rPr lang="en-US" dirty="0"/>
              <a:t>message that is sent is delivered correctly</a:t>
            </a:r>
          </a:p>
          <a:p>
            <a:r>
              <a:rPr lang="en-US" dirty="0" smtClean="0"/>
              <a:t>the </a:t>
            </a:r>
            <a:r>
              <a:rPr lang="en-US" dirty="0"/>
              <a:t>receiver of a message knows who sent </a:t>
            </a:r>
            <a:r>
              <a:rPr lang="en-US" dirty="0" smtClean="0"/>
              <a:t>it – authentication channel</a:t>
            </a:r>
            <a:endParaRPr lang="en-US" dirty="0"/>
          </a:p>
          <a:p>
            <a:r>
              <a:rPr lang="en-US" dirty="0" smtClean="0"/>
              <a:t>the </a:t>
            </a:r>
            <a:r>
              <a:rPr lang="en-US" dirty="0"/>
              <a:t>absence of a message can be </a:t>
            </a:r>
            <a:r>
              <a:rPr lang="en-US" dirty="0" smtClean="0"/>
              <a:t>detected – synchronous network</a:t>
            </a:r>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6</a:t>
            </a:fld>
            <a:endParaRPr lang="en-US"/>
          </a:p>
        </p:txBody>
      </p:sp>
    </p:spTree>
    <p:extLst>
      <p:ext uri="{BB962C8B-B14F-4D97-AF65-F5344CB8AC3E}">
        <p14:creationId xmlns:p14="http://schemas.microsoft.com/office/powerpoint/2010/main" val="107777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2"/>
          <a:stretch>
            <a:fillRect/>
          </a:stretch>
        </p:blipFill>
        <p:spPr>
          <a:xfrm>
            <a:off x="1221076" y="83127"/>
            <a:ext cx="9376792" cy="5920682"/>
          </a:xfrm>
          <a:prstGeom prst="rect">
            <a:avLst/>
          </a:prstGeom>
        </p:spPr>
      </p:pic>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60</a:t>
            </a:fld>
            <a:endParaRPr lang="en-US"/>
          </a:p>
        </p:txBody>
      </p:sp>
      <p:sp>
        <p:nvSpPr>
          <p:cNvPr id="8" name="Rectangle 7"/>
          <p:cNvSpPr/>
          <p:nvPr/>
        </p:nvSpPr>
        <p:spPr>
          <a:xfrm>
            <a:off x="1914425" y="6003809"/>
            <a:ext cx="5204502" cy="323165"/>
          </a:xfrm>
          <a:prstGeom prst="rect">
            <a:avLst/>
          </a:prstGeom>
        </p:spPr>
        <p:txBody>
          <a:bodyPr wrap="none">
            <a:spAutoFit/>
          </a:bodyPr>
          <a:lstStyle/>
          <a:p>
            <a:r>
              <a:rPr lang="en-US" sz="1500" dirty="0" smtClean="0"/>
              <a:t>Ref: Do </a:t>
            </a:r>
            <a:r>
              <a:rPr lang="en-US" sz="1500" dirty="0"/>
              <a:t>you need a </a:t>
            </a:r>
            <a:r>
              <a:rPr lang="en-US" sz="1500" dirty="0" err="1"/>
              <a:t>Blockchain</a:t>
            </a:r>
            <a:r>
              <a:rPr lang="en-US" sz="1500" dirty="0" smtClean="0"/>
              <a:t>? by </a:t>
            </a:r>
            <a:r>
              <a:rPr lang="en-IN" sz="1500" dirty="0" smtClean="0"/>
              <a:t>Karl </a:t>
            </a:r>
            <a:r>
              <a:rPr lang="en-IN" sz="1500" dirty="0" err="1" smtClean="0"/>
              <a:t>Wüst</a:t>
            </a:r>
            <a:r>
              <a:rPr lang="en-IN" sz="1500" dirty="0" smtClean="0"/>
              <a:t> and </a:t>
            </a:r>
            <a:r>
              <a:rPr lang="en-IN" sz="1500" dirty="0"/>
              <a:t>Arthur Gervais</a:t>
            </a:r>
            <a:r>
              <a:rPr lang="en-US" sz="1500" dirty="0" smtClean="0"/>
              <a:t> </a:t>
            </a:r>
            <a:endParaRPr lang="en-IN" sz="1500" dirty="0"/>
          </a:p>
        </p:txBody>
      </p:sp>
    </p:spTree>
    <p:extLst>
      <p:ext uri="{BB962C8B-B14F-4D97-AF65-F5344CB8AC3E}">
        <p14:creationId xmlns:p14="http://schemas.microsoft.com/office/powerpoint/2010/main" val="3390460418"/>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040102"/>
            <a:ext cx="11567160" cy="479751"/>
          </a:xfrm>
        </p:spPr>
        <p:txBody>
          <a:bodyPr>
            <a:normAutofit fontScale="90000"/>
          </a:bodyPr>
          <a:lstStyle/>
          <a:p>
            <a:r>
              <a:rPr lang="en-US" b="1" dirty="0" smtClean="0"/>
              <a:t>GHOST Protocol</a:t>
            </a:r>
            <a:endParaRPr lang="en-US" b="1" dirty="0"/>
          </a:p>
        </p:txBody>
      </p:sp>
      <p:sp>
        <p:nvSpPr>
          <p:cNvPr id="3" name="Content Placeholder 2"/>
          <p:cNvSpPr>
            <a:spLocks noGrp="1"/>
          </p:cNvSpPr>
          <p:nvPr>
            <p:ph idx="1"/>
          </p:nvPr>
        </p:nvSpPr>
        <p:spPr/>
        <p:txBody>
          <a:bodyPr/>
          <a:lstStyle/>
          <a:p>
            <a:pPr algn="just"/>
            <a:r>
              <a:rPr lang="en-US" dirty="0"/>
              <a:t>The Ghost Protocol is a development in the cryptographic protocol behind Bitcoin that allows for transactions to be processed without broadcasting them. </a:t>
            </a:r>
            <a:endParaRPr lang="en-US" dirty="0" smtClean="0"/>
          </a:p>
          <a:p>
            <a:pPr algn="just"/>
            <a:r>
              <a:rPr lang="en-US" dirty="0" smtClean="0"/>
              <a:t>It </a:t>
            </a:r>
            <a:r>
              <a:rPr lang="en-US" dirty="0"/>
              <a:t>is an end-to-end encryption protocol that provides authentication without having to rely on centralized trust authorities. </a:t>
            </a:r>
            <a:endParaRPr lang="en-US" dirty="0" smtClean="0"/>
          </a:p>
          <a:p>
            <a:pPr algn="just"/>
            <a:r>
              <a:rPr lang="en-US" dirty="0" smtClean="0"/>
              <a:t>It </a:t>
            </a:r>
            <a:r>
              <a:rPr lang="en-US" dirty="0"/>
              <a:t>can be either symmetric or asymmetric, depending on how it’s used. </a:t>
            </a:r>
            <a:endParaRPr lang="en-US" dirty="0" smtClean="0"/>
          </a:p>
          <a:p>
            <a:pPr algn="just"/>
            <a:r>
              <a:rPr lang="en-US" dirty="0"/>
              <a:t>The principle of GHOST is that the sender only sends a ghost (or dummy) packet to the receiver, which can then reply with as many packets as it needs.</a:t>
            </a:r>
            <a:endParaRPr lang="en-US"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61</a:t>
            </a:fld>
            <a:endParaRPr lang="en-US"/>
          </a:p>
        </p:txBody>
      </p:sp>
    </p:spTree>
    <p:extLst>
      <p:ext uri="{BB962C8B-B14F-4D97-AF65-F5344CB8AC3E}">
        <p14:creationId xmlns:p14="http://schemas.microsoft.com/office/powerpoint/2010/main" val="5487731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algn="just"/>
            <a:r>
              <a:rPr lang="en-US" dirty="0"/>
              <a:t>The sender creates a digital signature by encrypting the packet with the receiver’s public key.</a:t>
            </a:r>
          </a:p>
          <a:p>
            <a:pPr algn="just"/>
            <a:r>
              <a:rPr lang="en-US" dirty="0"/>
              <a:t>The receiver decrypts it using his private key (the public key is used to encrypt). </a:t>
            </a:r>
          </a:p>
          <a:p>
            <a:pPr algn="just"/>
            <a:r>
              <a:rPr lang="en-US" dirty="0"/>
              <a:t>If the decryption was done correctly, the sender is assumed to be who he claims to be, and the transaction is accepted.</a:t>
            </a:r>
          </a:p>
          <a:p>
            <a:pPr algn="just"/>
            <a:r>
              <a:rPr lang="en-US" dirty="0"/>
              <a:t>He may also send this ghost packet to other receivers (i.e., the transaction is broadcasted) using the same procedure. </a:t>
            </a:r>
          </a:p>
          <a:p>
            <a:pPr algn="just"/>
            <a:r>
              <a:rPr lang="en-US" dirty="0"/>
              <a:t>Since there may be more than one receiver, this protocol is called “GHOST”, which stands for ” Greedy Heaviest Observed Sub-Tree”, as a reference to how it routes packets through other nodes in addition to its direct route between sender and receiver.</a:t>
            </a:r>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62</a:t>
            </a:fld>
            <a:endParaRPr lang="en-US"/>
          </a:p>
        </p:txBody>
      </p:sp>
    </p:spTree>
    <p:extLst>
      <p:ext uri="{BB962C8B-B14F-4D97-AF65-F5344CB8AC3E}">
        <p14:creationId xmlns:p14="http://schemas.microsoft.com/office/powerpoint/2010/main" val="121349970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628503"/>
            <a:ext cx="11567160" cy="666206"/>
          </a:xfrm>
        </p:spPr>
        <p:txBody>
          <a:bodyPr>
            <a:normAutofit fontScale="90000"/>
          </a:bodyPr>
          <a:lstStyle/>
          <a:p>
            <a:r>
              <a:rPr lang="en-US" b="1" dirty="0" smtClean="0"/>
              <a:t/>
            </a:r>
            <a:br>
              <a:rPr lang="en-US" b="1" dirty="0" smtClean="0"/>
            </a:br>
            <a:r>
              <a:rPr lang="en-US" b="1" dirty="0"/>
              <a:t/>
            </a:r>
            <a:br>
              <a:rPr lang="en-US" b="1" dirty="0"/>
            </a:br>
            <a:r>
              <a:rPr lang="en-US" b="1" dirty="0" smtClean="0"/>
              <a:t/>
            </a:r>
            <a:br>
              <a:rPr lang="en-US" b="1" dirty="0" smtClean="0"/>
            </a:br>
            <a:r>
              <a:rPr lang="en-US" b="1" dirty="0" smtClean="0"/>
              <a:t/>
            </a:r>
            <a:br>
              <a:rPr lang="en-US" b="1" dirty="0" smtClean="0"/>
            </a:br>
            <a:r>
              <a:rPr lang="en-US" b="1" dirty="0"/>
              <a:t/>
            </a:r>
            <a:br>
              <a:rPr lang="en-US" b="1" dirty="0"/>
            </a:br>
            <a:r>
              <a:rPr lang="en-US" b="1" dirty="0" smtClean="0"/>
              <a:t/>
            </a:r>
            <a:br>
              <a:rPr lang="en-US" b="1" dirty="0" smtClean="0"/>
            </a:br>
            <a:r>
              <a:rPr lang="en-US" b="1" dirty="0"/>
              <a:t/>
            </a:r>
            <a:br>
              <a:rPr lang="en-US" b="1" dirty="0"/>
            </a:br>
            <a:r>
              <a:rPr lang="en-US" b="1" dirty="0" smtClean="0"/>
              <a:t>Need </a:t>
            </a:r>
            <a:r>
              <a:rPr lang="en-US" b="1" dirty="0"/>
              <a:t>f</a:t>
            </a:r>
            <a:r>
              <a:rPr lang="en-US" b="1" dirty="0" smtClean="0"/>
              <a:t>or </a:t>
            </a:r>
            <a:r>
              <a:rPr lang="en-US" b="1" dirty="0"/>
              <a:t>GHOST Protocol</a:t>
            </a:r>
            <a:br>
              <a:rPr lang="en-US" b="1" dirty="0"/>
            </a:br>
            <a:endParaRPr lang="en-US" dirty="0"/>
          </a:p>
        </p:txBody>
      </p:sp>
      <p:sp>
        <p:nvSpPr>
          <p:cNvPr id="3" name="Content Placeholder 2"/>
          <p:cNvSpPr>
            <a:spLocks noGrp="1"/>
          </p:cNvSpPr>
          <p:nvPr>
            <p:ph idx="1"/>
          </p:nvPr>
        </p:nvSpPr>
        <p:spPr>
          <a:xfrm>
            <a:off x="304800" y="1790756"/>
            <a:ext cx="11567160" cy="4265506"/>
          </a:xfrm>
        </p:spPr>
        <p:txBody>
          <a:bodyPr>
            <a:normAutofit fontScale="92500" lnSpcReduction="10000"/>
          </a:bodyPr>
          <a:lstStyle/>
          <a:p>
            <a:pPr algn="just"/>
            <a:r>
              <a:rPr lang="en-US" dirty="0"/>
              <a:t>The transactions in </a:t>
            </a:r>
            <a:r>
              <a:rPr lang="en-US" dirty="0" err="1"/>
              <a:t>blockchain</a:t>
            </a:r>
            <a:r>
              <a:rPr lang="en-US" dirty="0"/>
              <a:t> can be published from anywhere. In </a:t>
            </a:r>
            <a:r>
              <a:rPr lang="en-US" dirty="0" err="1"/>
              <a:t>PoW</a:t>
            </a:r>
            <a:r>
              <a:rPr lang="en-US" dirty="0"/>
              <a:t> </a:t>
            </a:r>
            <a:r>
              <a:rPr lang="en-US" dirty="0" err="1"/>
              <a:t>blockchains</a:t>
            </a:r>
            <a:r>
              <a:rPr lang="en-US" dirty="0"/>
              <a:t> like Bitcoin, </a:t>
            </a:r>
            <a:r>
              <a:rPr lang="en-US" dirty="0" err="1"/>
              <a:t>Ethereum</a:t>
            </a:r>
            <a:r>
              <a:rPr lang="en-US" dirty="0"/>
              <a:t>, </a:t>
            </a:r>
            <a:r>
              <a:rPr lang="en-US" dirty="0" err="1"/>
              <a:t>etc</a:t>
            </a:r>
            <a:r>
              <a:rPr lang="en-US" dirty="0"/>
              <a:t> due to the random nature of hashing two miners can be working on the same transaction producing two blocks</a:t>
            </a:r>
            <a:r>
              <a:rPr lang="en-US" dirty="0" smtClean="0"/>
              <a:t>.</a:t>
            </a:r>
          </a:p>
          <a:p>
            <a:pPr algn="just"/>
            <a:r>
              <a:rPr lang="en-US" dirty="0"/>
              <a:t>Only one of these transactions can be added to the main </a:t>
            </a:r>
            <a:r>
              <a:rPr lang="en-US" dirty="0" err="1"/>
              <a:t>blockchain</a:t>
            </a:r>
            <a:r>
              <a:rPr lang="en-US" dirty="0"/>
              <a:t>.</a:t>
            </a:r>
          </a:p>
          <a:p>
            <a:pPr algn="just"/>
            <a:r>
              <a:rPr lang="en-US" dirty="0"/>
              <a:t>This means that all the work done by the second miner on verifying the second block is lost (orphaned).</a:t>
            </a:r>
          </a:p>
          <a:p>
            <a:pPr algn="just"/>
            <a:r>
              <a:rPr lang="en-US" dirty="0"/>
              <a:t>The miner does not get rewarded. These blocks are called uncle blocks in </a:t>
            </a:r>
            <a:r>
              <a:rPr lang="en-US" dirty="0" err="1"/>
              <a:t>Ethereum</a:t>
            </a:r>
            <a:r>
              <a:rPr lang="en-US" dirty="0" smtClean="0"/>
              <a:t>.</a:t>
            </a:r>
          </a:p>
          <a:p>
            <a:pPr algn="just"/>
            <a:r>
              <a:rPr lang="en-US" dirty="0"/>
              <a:t>GHOST protocol is a chain selection rule that makes use of previously orphaned blocks and adds them to the main </a:t>
            </a:r>
            <a:r>
              <a:rPr lang="en-US" dirty="0" err="1"/>
              <a:t>blockchain</a:t>
            </a:r>
            <a:r>
              <a:rPr lang="en-US" dirty="0"/>
              <a:t> and partially rewards the miner also. </a:t>
            </a:r>
            <a:endParaRPr lang="en-US" dirty="0" smtClean="0"/>
          </a:p>
          <a:p>
            <a:pPr algn="just"/>
            <a:r>
              <a:rPr lang="en-US" dirty="0" smtClean="0"/>
              <a:t>This </a:t>
            </a:r>
            <a:r>
              <a:rPr lang="en-US" dirty="0"/>
              <a:t>increases the difficulty of an attack on the network as now winning miner is not the only one who owns the computing power. More nodes retain the power and discourage the need for centralized mining pools on larger chains.</a:t>
            </a:r>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63</a:t>
            </a:fld>
            <a:endParaRPr lang="en-US"/>
          </a:p>
        </p:txBody>
      </p:sp>
    </p:spTree>
    <p:extLst>
      <p:ext uri="{BB962C8B-B14F-4D97-AF65-F5344CB8AC3E}">
        <p14:creationId xmlns:p14="http://schemas.microsoft.com/office/powerpoint/2010/main" val="338733096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Implementation of GHOST </a:t>
            </a:r>
            <a:r>
              <a:rPr lang="en-US" b="1" dirty="0" smtClean="0"/>
              <a:t>Protocol</a:t>
            </a:r>
            <a:endParaRPr lang="en-US" dirty="0"/>
          </a:p>
        </p:txBody>
      </p:sp>
      <p:sp>
        <p:nvSpPr>
          <p:cNvPr id="3" name="Content Placeholder 2"/>
          <p:cNvSpPr>
            <a:spLocks noGrp="1"/>
          </p:cNvSpPr>
          <p:nvPr>
            <p:ph idx="1"/>
          </p:nvPr>
        </p:nvSpPr>
        <p:spPr/>
        <p:txBody>
          <a:bodyPr/>
          <a:lstStyle/>
          <a:p>
            <a:pPr algn="just"/>
            <a:r>
              <a:rPr lang="en-US" dirty="0" err="1"/>
              <a:t>Bitcore</a:t>
            </a:r>
            <a:r>
              <a:rPr lang="en-US" dirty="0"/>
              <a:t>, a bitcoin development team implemented the GHOST Protocol. This is also the first public implementation of the GHOST protocol</a:t>
            </a:r>
            <a:r>
              <a:rPr lang="en-US" dirty="0" smtClean="0"/>
              <a:t>.</a:t>
            </a:r>
          </a:p>
          <a:p>
            <a:pPr fontAlgn="base"/>
            <a:r>
              <a:rPr lang="en-US" b="1" dirty="0"/>
              <a:t>GHOST Protocol and Bitcoin: </a:t>
            </a:r>
            <a:endParaRPr lang="en-US" dirty="0"/>
          </a:p>
          <a:p>
            <a:pPr fontAlgn="base"/>
            <a:r>
              <a:rPr lang="en-US" dirty="0"/>
              <a:t>The two are complementary, not mutually exclusive. </a:t>
            </a:r>
          </a:p>
          <a:p>
            <a:pPr fontAlgn="base"/>
            <a:r>
              <a:rPr lang="en-US" dirty="0"/>
              <a:t>They can be used together in various ways to maximize their effectiveness. </a:t>
            </a:r>
          </a:p>
          <a:p>
            <a:pPr fontAlgn="base"/>
            <a:r>
              <a:rPr lang="en-US" dirty="0"/>
              <a:t>For example, a GHOST channel can be used to exchange coins or other digital assets that do not benefit from the benefits of Bitcoin’s block verification times and consensus process (e.g., coins that require trustless processing such as </a:t>
            </a:r>
            <a:r>
              <a:rPr lang="en-US" dirty="0" err="1"/>
              <a:t>stablecoins</a:t>
            </a:r>
            <a:r>
              <a:rPr lang="en-US" dirty="0"/>
              <a:t>).</a:t>
            </a:r>
          </a:p>
          <a:p>
            <a:pPr algn="just"/>
            <a:endParaRPr lang="en-US"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64</a:t>
            </a:fld>
            <a:endParaRPr lang="en-US"/>
          </a:p>
        </p:txBody>
      </p:sp>
    </p:spTree>
    <p:extLst>
      <p:ext uri="{BB962C8B-B14F-4D97-AF65-F5344CB8AC3E}">
        <p14:creationId xmlns:p14="http://schemas.microsoft.com/office/powerpoint/2010/main" val="108281917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How Does the GHOST Protocol Work?</a:t>
            </a:r>
            <a:endParaRPr lang="en-US" dirty="0"/>
          </a:p>
        </p:txBody>
      </p:sp>
      <p:sp>
        <p:nvSpPr>
          <p:cNvPr id="3" name="Content Placeholder 2"/>
          <p:cNvSpPr>
            <a:spLocks noGrp="1"/>
          </p:cNvSpPr>
          <p:nvPr>
            <p:ph idx="1"/>
          </p:nvPr>
        </p:nvSpPr>
        <p:spPr/>
        <p:txBody>
          <a:bodyPr/>
          <a:lstStyle/>
          <a:p>
            <a:pPr algn="just"/>
            <a:r>
              <a:rPr lang="en-US" dirty="0"/>
              <a:t>GHOST works by sending dummy/empty packets or ‘ghosts’ to the receiver. </a:t>
            </a:r>
          </a:p>
          <a:p>
            <a:pPr algn="just"/>
            <a:r>
              <a:rPr lang="en-US" dirty="0"/>
              <a:t>A sender sends a ghost packet with a header and encrypted payload, but no block reward (i.e., no transactions), and waits for an empty packet from the receiver. </a:t>
            </a:r>
          </a:p>
          <a:p>
            <a:pPr algn="just"/>
            <a:r>
              <a:rPr lang="en-US" dirty="0"/>
              <a:t>If an empty packet is received, then it means that the receiver received the ghost, so he can send up to 2*</a:t>
            </a:r>
            <a:r>
              <a:rPr lang="en-US" dirty="0" err="1"/>
              <a:t>pendingtxns</a:t>
            </a:r>
            <a:r>
              <a:rPr lang="en-US" dirty="0"/>
              <a:t> to the network without broadcasting them. </a:t>
            </a:r>
          </a:p>
          <a:p>
            <a:pPr algn="just"/>
            <a:r>
              <a:rPr lang="en-US" dirty="0"/>
              <a:t>When more than one node has a pending transaction in the queue, then there must be some sort of protocol in place for deciding which node will broadcast its block (i.e., which node will win).</a:t>
            </a:r>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65</a:t>
            </a:fld>
            <a:endParaRPr lang="en-US"/>
          </a:p>
        </p:txBody>
      </p:sp>
    </p:spTree>
    <p:extLst>
      <p:ext uri="{BB962C8B-B14F-4D97-AF65-F5344CB8AC3E}">
        <p14:creationId xmlns:p14="http://schemas.microsoft.com/office/powerpoint/2010/main" val="78709083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Pros of GHOST Protocol</a:t>
            </a:r>
          </a:p>
        </p:txBody>
      </p:sp>
      <p:sp>
        <p:nvSpPr>
          <p:cNvPr id="3" name="Content Placeholder 2"/>
          <p:cNvSpPr>
            <a:spLocks noGrp="1"/>
          </p:cNvSpPr>
          <p:nvPr>
            <p:ph idx="1"/>
          </p:nvPr>
        </p:nvSpPr>
        <p:spPr>
          <a:xfrm>
            <a:off x="87086" y="1737360"/>
            <a:ext cx="11784874" cy="4265506"/>
          </a:xfrm>
        </p:spPr>
        <p:txBody>
          <a:bodyPr>
            <a:noAutofit/>
          </a:bodyPr>
          <a:lstStyle/>
          <a:p>
            <a:pPr algn="just" fontAlgn="base"/>
            <a:r>
              <a:rPr lang="en-US" sz="2000" b="1" dirty="0" smtClean="0"/>
              <a:t>Scalability: </a:t>
            </a:r>
            <a:r>
              <a:rPr lang="en-US" sz="2000" dirty="0" smtClean="0"/>
              <a:t>GHOST protocol was designed and built with scalability and security in mind so that it can easily handle thousands.</a:t>
            </a:r>
          </a:p>
          <a:p>
            <a:pPr algn="just" fontAlgn="base"/>
            <a:r>
              <a:rPr lang="en-US" sz="2000" b="1" dirty="0" smtClean="0"/>
              <a:t>Easy transactions: </a:t>
            </a:r>
            <a:r>
              <a:rPr lang="en-US" sz="2000" dirty="0" smtClean="0"/>
              <a:t>In a world where cryptocurrency transactions can be completed within seconds from anywhere in the world, GHOST Protocol allows individuals to make transactions with ease through efficient use of computing power. </a:t>
            </a:r>
          </a:p>
          <a:p>
            <a:pPr algn="just" fontAlgn="base"/>
            <a:r>
              <a:rPr lang="en-US" sz="2000" b="1" dirty="0" smtClean="0"/>
              <a:t>Freedom to developers:</a:t>
            </a:r>
            <a:r>
              <a:rPr lang="en-US" sz="2000" dirty="0" smtClean="0"/>
              <a:t> If a developer doesn’t want to take on the responsibility of maintaining their own infrastructure, they can utilize GHOST-powered smart contracts which run on top of it instead. </a:t>
            </a:r>
          </a:p>
          <a:p>
            <a:pPr algn="just" fontAlgn="base"/>
            <a:r>
              <a:rPr lang="en-US" sz="2000" b="1" dirty="0" smtClean="0"/>
              <a:t>Saves time and effort: </a:t>
            </a:r>
            <a:r>
              <a:rPr lang="en-US" sz="2000" dirty="0" smtClean="0"/>
              <a:t>It saves them time and effort. Smart contracts are much quicker and easier than writing applications from scratch. It allows for more people to get involved in the </a:t>
            </a:r>
            <a:r>
              <a:rPr lang="en-US" sz="2000" dirty="0" err="1" smtClean="0"/>
              <a:t>dApp</a:t>
            </a:r>
            <a:r>
              <a:rPr lang="en-US" sz="2000" dirty="0" smtClean="0"/>
              <a:t> space. This is a great thing for new developers and entrepreneurs to get involved in. </a:t>
            </a:r>
          </a:p>
          <a:p>
            <a:pPr algn="just" fontAlgn="base"/>
            <a:r>
              <a:rPr lang="en-US" sz="2000" b="1" dirty="0" smtClean="0"/>
              <a:t>Better transparency: </a:t>
            </a:r>
            <a:r>
              <a:rPr lang="en-US" sz="2000" dirty="0" smtClean="0"/>
              <a:t>It provides better transparency than </a:t>
            </a:r>
            <a:r>
              <a:rPr lang="en-US" sz="2000" dirty="0" err="1" smtClean="0"/>
              <a:t>Ethereum’s</a:t>
            </a:r>
            <a:r>
              <a:rPr lang="en-US" sz="2000" dirty="0" smtClean="0"/>
              <a:t> ERC20 standard (which platforms like </a:t>
            </a:r>
            <a:r>
              <a:rPr lang="en-US" sz="2000" dirty="0" err="1" smtClean="0"/>
              <a:t>MyEtherWallet</a:t>
            </a:r>
            <a:r>
              <a:rPr lang="en-US" sz="2000" dirty="0" smtClean="0"/>
              <a:t> and </a:t>
            </a:r>
            <a:r>
              <a:rPr lang="en-US" sz="2000" dirty="0" err="1" smtClean="0"/>
              <a:t>MetaMask</a:t>
            </a:r>
            <a:r>
              <a:rPr lang="en-US" sz="2000" dirty="0" smtClean="0"/>
              <a:t> still use). It allows developers to accept payments while being completely anonymous. A non-anonymous or pseudonymous payment system is much preferred by hackers and online phishers, preventing them from either targeting you or stealing your funds.</a:t>
            </a:r>
            <a:endParaRPr lang="en-US" sz="2000"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66</a:t>
            </a:fld>
            <a:endParaRPr lang="en-US"/>
          </a:p>
        </p:txBody>
      </p:sp>
    </p:spTree>
    <p:extLst>
      <p:ext uri="{BB962C8B-B14F-4D97-AF65-F5344CB8AC3E}">
        <p14:creationId xmlns:p14="http://schemas.microsoft.com/office/powerpoint/2010/main" val="422944587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 of GHOST Protocol</a:t>
            </a:r>
          </a:p>
        </p:txBody>
      </p:sp>
      <p:sp>
        <p:nvSpPr>
          <p:cNvPr id="3" name="Content Placeholder 2"/>
          <p:cNvSpPr>
            <a:spLocks noGrp="1"/>
          </p:cNvSpPr>
          <p:nvPr>
            <p:ph idx="1"/>
          </p:nvPr>
        </p:nvSpPr>
        <p:spPr/>
        <p:txBody>
          <a:bodyPr/>
          <a:lstStyle/>
          <a:p>
            <a:pPr algn="just"/>
            <a:r>
              <a:rPr lang="en-US" dirty="0"/>
              <a:t>Hampers adoption growth: It hampers adoption growth.</a:t>
            </a:r>
          </a:p>
          <a:p>
            <a:pPr algn="just"/>
            <a:r>
              <a:rPr lang="en-US" dirty="0"/>
              <a:t>When not in use over-complicated: If no one wants to use the GHOST protocol, it will remain an over-complicated means of paying users in their tokens or Ether. </a:t>
            </a:r>
          </a:p>
          <a:p>
            <a:pPr algn="just"/>
            <a:r>
              <a:rPr lang="en-US" dirty="0"/>
              <a:t>Not viable option: It’s not a viable option for certain platforms. </a:t>
            </a:r>
            <a:r>
              <a:rPr lang="en-US" dirty="0" err="1"/>
              <a:t>Blockchain</a:t>
            </a:r>
            <a:r>
              <a:rPr lang="en-US" dirty="0"/>
              <a:t>-based games are the first thing that comes to mind. </a:t>
            </a:r>
          </a:p>
          <a:p>
            <a:pPr algn="just"/>
            <a:r>
              <a:rPr lang="en-US" dirty="0"/>
              <a:t>Makes </a:t>
            </a:r>
            <a:r>
              <a:rPr lang="en-US" dirty="0" err="1"/>
              <a:t>dApps</a:t>
            </a:r>
            <a:r>
              <a:rPr lang="en-US" dirty="0"/>
              <a:t> expensive: It makes </a:t>
            </a:r>
            <a:r>
              <a:rPr lang="en-US" dirty="0" err="1"/>
              <a:t>dApps</a:t>
            </a:r>
            <a:r>
              <a:rPr lang="en-US" dirty="0"/>
              <a:t> more expensive.</a:t>
            </a:r>
          </a:p>
          <a:p>
            <a:pPr algn="just"/>
            <a:r>
              <a:rPr lang="en-US" dirty="0"/>
              <a:t>Gas costs for all transactions: </a:t>
            </a:r>
            <a:r>
              <a:rPr lang="en-US" dirty="0" err="1"/>
              <a:t>dApps</a:t>
            </a:r>
            <a:r>
              <a:rPr lang="en-US" dirty="0"/>
              <a:t> utilizing this protocol need to pay the gas costs of all transactions, even those that don’t involve them.</a:t>
            </a:r>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67</a:t>
            </a:fld>
            <a:endParaRPr lang="en-US"/>
          </a:p>
        </p:txBody>
      </p:sp>
    </p:spTree>
    <p:extLst>
      <p:ext uri="{BB962C8B-B14F-4D97-AF65-F5344CB8AC3E}">
        <p14:creationId xmlns:p14="http://schemas.microsoft.com/office/powerpoint/2010/main" val="3815527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Byzantine Generals Problem</a:t>
            </a:r>
          </a:p>
        </p:txBody>
      </p:sp>
      <p:sp>
        <p:nvSpPr>
          <p:cNvPr id="3" name="Content Placeholder 2"/>
          <p:cNvSpPr>
            <a:spLocks noGrp="1"/>
          </p:cNvSpPr>
          <p:nvPr>
            <p:ph idx="1"/>
          </p:nvPr>
        </p:nvSpPr>
        <p:spPr/>
        <p:txBody>
          <a:bodyPr/>
          <a:lstStyle/>
          <a:p>
            <a:pPr algn="just"/>
            <a:r>
              <a:rPr lang="en-US" dirty="0"/>
              <a:t>With only oral messages, traitors can lie by telling the wrong command </a:t>
            </a:r>
            <a:r>
              <a:rPr lang="en-US" dirty="0" smtClean="0"/>
              <a:t>they </a:t>
            </a:r>
            <a:r>
              <a:rPr lang="en-IN" dirty="0" smtClean="0"/>
              <a:t>received</a:t>
            </a:r>
            <a:endParaRPr lang="en-IN" dirty="0"/>
          </a:p>
          <a:p>
            <a:pPr algn="just"/>
            <a:r>
              <a:rPr lang="en-IN" dirty="0" smtClean="0"/>
              <a:t>Signed </a:t>
            </a:r>
            <a:r>
              <a:rPr lang="en-IN" dirty="0"/>
              <a:t>messages</a:t>
            </a:r>
          </a:p>
          <a:p>
            <a:pPr lvl="1" algn="just"/>
            <a:r>
              <a:rPr lang="en-IN" dirty="0" smtClean="0"/>
              <a:t>cannot </a:t>
            </a:r>
            <a:r>
              <a:rPr lang="en-IN" dirty="0"/>
              <a:t>be </a:t>
            </a:r>
            <a:r>
              <a:rPr lang="en-IN" dirty="0" smtClean="0"/>
              <a:t>forged</a:t>
            </a:r>
          </a:p>
          <a:p>
            <a:pPr lvl="1" algn="just"/>
            <a:r>
              <a:rPr lang="en-US" dirty="0" smtClean="0"/>
              <a:t>anyone </a:t>
            </a:r>
            <a:r>
              <a:rPr lang="en-US" dirty="0"/>
              <a:t>can verify the authenticity</a:t>
            </a:r>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7</a:t>
            </a:fld>
            <a:endParaRPr lang="en-US"/>
          </a:p>
        </p:txBody>
      </p:sp>
    </p:spTree>
    <p:extLst>
      <p:ext uri="{BB962C8B-B14F-4D97-AF65-F5344CB8AC3E}">
        <p14:creationId xmlns:p14="http://schemas.microsoft.com/office/powerpoint/2010/main" val="2370506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Thoughts</a:t>
            </a:r>
            <a:endParaRPr lang="en-IN" dirty="0"/>
          </a:p>
        </p:txBody>
      </p:sp>
      <p:sp>
        <p:nvSpPr>
          <p:cNvPr id="3" name="Content Placeholder 2"/>
          <p:cNvSpPr>
            <a:spLocks noGrp="1"/>
          </p:cNvSpPr>
          <p:nvPr>
            <p:ph idx="1"/>
          </p:nvPr>
        </p:nvSpPr>
        <p:spPr/>
        <p:txBody>
          <a:bodyPr/>
          <a:lstStyle/>
          <a:p>
            <a:pPr algn="just"/>
            <a:r>
              <a:rPr lang="en-IN" dirty="0"/>
              <a:t>Defined Byzantine generals problem</a:t>
            </a:r>
          </a:p>
          <a:p>
            <a:pPr algn="just"/>
            <a:r>
              <a:rPr lang="en-US" dirty="0" smtClean="0"/>
              <a:t>Proved </a:t>
            </a:r>
            <a:r>
              <a:rPr lang="en-US" dirty="0"/>
              <a:t>lower bound in synchronous environment with authenticated channel</a:t>
            </a:r>
          </a:p>
          <a:p>
            <a:pPr algn="just"/>
            <a:r>
              <a:rPr lang="en-US" dirty="0" smtClean="0"/>
              <a:t>Introduced </a:t>
            </a:r>
            <a:r>
              <a:rPr lang="en-US" dirty="0"/>
              <a:t>solutions in synchronous environment with authenticated </a:t>
            </a:r>
            <a:r>
              <a:rPr lang="en-US" dirty="0" smtClean="0"/>
              <a:t>channel </a:t>
            </a:r>
            <a:r>
              <a:rPr lang="en-IN" dirty="0" smtClean="0"/>
              <a:t>and </a:t>
            </a:r>
            <a:r>
              <a:rPr lang="en-IN" dirty="0"/>
              <a:t>with digital signature</a:t>
            </a:r>
          </a:p>
          <a:p>
            <a:pPr algn="just"/>
            <a:r>
              <a:rPr lang="en-US" dirty="0" smtClean="0"/>
              <a:t>But </a:t>
            </a:r>
            <a:r>
              <a:rPr lang="en-US" dirty="0"/>
              <a:t>today we usually discuss about the case when in partial</a:t>
            </a:r>
          </a:p>
          <a:p>
            <a:pPr algn="just"/>
            <a:r>
              <a:rPr lang="en-US" dirty="0"/>
              <a:t>synchronous/asynchronous environment with digital signature where </a:t>
            </a:r>
            <a:r>
              <a:rPr lang="en-US" dirty="0" smtClean="0"/>
              <a:t>PBFT </a:t>
            </a:r>
            <a:r>
              <a:rPr lang="en-IN" dirty="0" smtClean="0"/>
              <a:t>works</a:t>
            </a:r>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8</a:t>
            </a:fld>
            <a:endParaRPr lang="en-US"/>
          </a:p>
        </p:txBody>
      </p:sp>
    </p:spTree>
    <p:extLst>
      <p:ext uri="{BB962C8B-B14F-4D97-AF65-F5344CB8AC3E}">
        <p14:creationId xmlns:p14="http://schemas.microsoft.com/office/powerpoint/2010/main" val="2387080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Timeline</a:t>
            </a:r>
            <a:endParaRPr lang="en-IN" dirty="0"/>
          </a:p>
        </p:txBody>
      </p:sp>
      <p:sp>
        <p:nvSpPr>
          <p:cNvPr id="4" name="Date Placeholder 3"/>
          <p:cNvSpPr>
            <a:spLocks noGrp="1"/>
          </p:cNvSpPr>
          <p:nvPr>
            <p:ph type="dt" sz="half" idx="10"/>
          </p:nvPr>
        </p:nvSpPr>
        <p:spPr/>
        <p:txBody>
          <a:bodyPr/>
          <a:lstStyle/>
          <a:p>
            <a:fld id="{979C7302-889A-403E-A885-81174D1D8BAF}" type="datetime1">
              <a:rPr lang="en-US" smtClean="0"/>
              <a:t>10/24/2023</a:t>
            </a:fld>
            <a:endParaRPr lang="en-US"/>
          </a:p>
        </p:txBody>
      </p:sp>
      <p:sp>
        <p:nvSpPr>
          <p:cNvPr id="5" name="Footer Placeholder 4"/>
          <p:cNvSpPr>
            <a:spLocks noGrp="1"/>
          </p:cNvSpPr>
          <p:nvPr>
            <p:ph type="ftr" sz="quarter" idx="11"/>
          </p:nvPr>
        </p:nvSpPr>
        <p:spPr/>
        <p:txBody>
          <a:bodyPr/>
          <a:lstStyle/>
          <a:p>
            <a:r>
              <a:rPr lang="pl-PL" smtClean="0"/>
              <a:t>Blockchain Technology, Dr. Reema Patel, B.Tech, IIIT Surat</a:t>
            </a:r>
            <a:endParaRPr lang="en-US"/>
          </a:p>
        </p:txBody>
      </p:sp>
      <p:sp>
        <p:nvSpPr>
          <p:cNvPr id="6" name="Slide Number Placeholder 5"/>
          <p:cNvSpPr>
            <a:spLocks noGrp="1"/>
          </p:cNvSpPr>
          <p:nvPr>
            <p:ph type="sldNum" sz="quarter" idx="12"/>
          </p:nvPr>
        </p:nvSpPr>
        <p:spPr/>
        <p:txBody>
          <a:bodyPr/>
          <a:lstStyle/>
          <a:p>
            <a:fld id="{06D8729C-DB62-471E-B013-4D08229BD6AF}" type="slidenum">
              <a:rPr lang="en-US" smtClean="0"/>
              <a:pPr/>
              <a:t>9</a:t>
            </a:fld>
            <a:endParaRPr lang="en-US"/>
          </a:p>
        </p:txBody>
      </p:sp>
      <p:pic>
        <p:nvPicPr>
          <p:cNvPr id="7" name="Picture 6"/>
          <p:cNvPicPr>
            <a:picLocks noChangeAspect="1"/>
          </p:cNvPicPr>
          <p:nvPr/>
        </p:nvPicPr>
        <p:blipFill>
          <a:blip r:embed="rId2"/>
          <a:stretch>
            <a:fillRect/>
          </a:stretch>
        </p:blipFill>
        <p:spPr>
          <a:xfrm>
            <a:off x="802579" y="2128058"/>
            <a:ext cx="10028905" cy="3888862"/>
          </a:xfrm>
          <a:prstGeom prst="rect">
            <a:avLst/>
          </a:prstGeom>
        </p:spPr>
      </p:pic>
    </p:spTree>
    <p:extLst>
      <p:ext uri="{BB962C8B-B14F-4D97-AF65-F5344CB8AC3E}">
        <p14:creationId xmlns:p14="http://schemas.microsoft.com/office/powerpoint/2010/main" val="3955022907"/>
      </p:ext>
    </p:extLst>
  </p:cSld>
  <p:clrMapOvr>
    <a:masterClrMapping/>
  </p:clrMapOvr>
</p:sld>
</file>

<file path=ppt/theme/theme1.xml><?xml version="1.0" encoding="utf-8"?>
<a:theme xmlns:a="http://schemas.openxmlformats.org/drawingml/2006/main" name="Retrospect">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Retrospect">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7443</TotalTime>
  <Words>4070</Words>
  <Application>Microsoft Office PowerPoint</Application>
  <PresentationFormat>Widescreen</PresentationFormat>
  <Paragraphs>494</Paragraphs>
  <Slides>67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67</vt:i4>
      </vt:variant>
    </vt:vector>
  </HeadingPairs>
  <TitlesOfParts>
    <vt:vector size="71" baseType="lpstr">
      <vt:lpstr>Arial</vt:lpstr>
      <vt:lpstr>Calibri</vt:lpstr>
      <vt:lpstr>Calibri Light</vt:lpstr>
      <vt:lpstr>Retrospect</vt:lpstr>
      <vt:lpstr>Blockchain Technology</vt:lpstr>
      <vt:lpstr>Byzantine Generals Problem</vt:lpstr>
      <vt:lpstr>Byzantine Generals Problem</vt:lpstr>
      <vt:lpstr>Byzantine Generals Problem</vt:lpstr>
      <vt:lpstr>Byzantine Generals Problem</vt:lpstr>
      <vt:lpstr>Byzantine Generals Problem</vt:lpstr>
      <vt:lpstr>Byzantine Generals Problem</vt:lpstr>
      <vt:lpstr>Thoughts</vt:lpstr>
      <vt:lpstr>Timeline</vt:lpstr>
      <vt:lpstr>Decentralized applications</vt:lpstr>
      <vt:lpstr>Decentralized applications</vt:lpstr>
      <vt:lpstr>Decentralized applications</vt:lpstr>
      <vt:lpstr>Decentralized applications</vt:lpstr>
      <vt:lpstr>Decentralized applications</vt:lpstr>
      <vt:lpstr>Smart Contracts</vt:lpstr>
      <vt:lpstr>Smart Contracts</vt:lpstr>
      <vt:lpstr>Smart Contracts</vt:lpstr>
      <vt:lpstr>Smart contracts can automatize execution of transactions</vt:lpstr>
      <vt:lpstr>Smart Contracts</vt:lpstr>
      <vt:lpstr>Blockchain Revolution</vt:lpstr>
      <vt:lpstr>Smart contracts - Ethereum</vt:lpstr>
      <vt:lpstr>Smart contracts - Ethereum</vt:lpstr>
      <vt:lpstr>Smart contracts - Ethereum</vt:lpstr>
      <vt:lpstr>Smart contracts - Ethereum</vt:lpstr>
      <vt:lpstr>Example</vt:lpstr>
      <vt:lpstr>Example</vt:lpstr>
      <vt:lpstr>Example</vt:lpstr>
      <vt:lpstr>Example</vt:lpstr>
      <vt:lpstr>Example</vt:lpstr>
      <vt:lpstr>Deterministic Smart Contract</vt:lpstr>
      <vt:lpstr>Non-Deterministic Smart Contracts</vt:lpstr>
      <vt:lpstr>Decentralized Application (Dapp)</vt:lpstr>
      <vt:lpstr>DappCreation Workflow</vt:lpstr>
      <vt:lpstr>Blockchain Forks</vt:lpstr>
      <vt:lpstr>Blockchain Forks</vt:lpstr>
      <vt:lpstr>PowerPoint Presentation</vt:lpstr>
      <vt:lpstr>PowerPoint Presentation</vt:lpstr>
      <vt:lpstr>PowerPoint Presentation</vt:lpstr>
      <vt:lpstr>PowerPoint Presentation</vt:lpstr>
      <vt:lpstr>PowerPoint Presentation</vt:lpstr>
      <vt:lpstr>Consensus Attacks</vt:lpstr>
      <vt:lpstr>Consensus Attacks</vt:lpstr>
      <vt:lpstr>Fork in Blockchain</vt:lpstr>
      <vt:lpstr>Soft Fork</vt:lpstr>
      <vt:lpstr>Soft Fork</vt:lpstr>
      <vt:lpstr>Hard Fork</vt:lpstr>
      <vt:lpstr>Hard Fork</vt:lpstr>
      <vt:lpstr>Hard Fork</vt:lpstr>
      <vt:lpstr>Bitcoin Forks</vt:lpstr>
      <vt:lpstr>Forks in Ethereum</vt:lpstr>
      <vt:lpstr>Blockchain Use Cases</vt:lpstr>
      <vt:lpstr>Sample Use Cases by Industry</vt:lpstr>
      <vt:lpstr>What makes a good blockchain usecase?</vt:lpstr>
      <vt:lpstr>Understanding the business problem</vt:lpstr>
      <vt:lpstr>Understanding the participants</vt:lpstr>
      <vt:lpstr>Identities</vt:lpstr>
      <vt:lpstr>Understanding the assets and transactions</vt:lpstr>
      <vt:lpstr>Defining transactions</vt:lpstr>
      <vt:lpstr>Assessing Business Value</vt:lpstr>
      <vt:lpstr>PowerPoint Presentation</vt:lpstr>
      <vt:lpstr>GHOST Protocol</vt:lpstr>
      <vt:lpstr>PowerPoint Presentation</vt:lpstr>
      <vt:lpstr>       Need for GHOST Protocol </vt:lpstr>
      <vt:lpstr>Implementation of GHOST Protocol</vt:lpstr>
      <vt:lpstr>How Does the GHOST Protocol Work?</vt:lpstr>
      <vt:lpstr>Pros of GHOST Protocol</vt:lpstr>
      <vt:lpstr>Cons of GHOST Protocol</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Reema</dc:creator>
  <cp:lastModifiedBy>Microsoft account</cp:lastModifiedBy>
  <cp:revision>629</cp:revision>
  <dcterms:created xsi:type="dcterms:W3CDTF">2016-03-05T07:56:10Z</dcterms:created>
  <dcterms:modified xsi:type="dcterms:W3CDTF">2023-10-24T15:21:03Z</dcterms:modified>
</cp:coreProperties>
</file>

<file path=docProps/thumbnail.jpeg>
</file>